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</p:sldIdLst>
  <p:sldSz cx="18288000" cy="10287000"/>
  <p:notesSz cx="6858000" cy="9144000"/>
  <p:embeddedFontLst>
    <p:embeddedFont>
      <p:font typeface="DejaVu Serif" charset="1" panose="02060603050605020204"/>
      <p:regular r:id="rId35"/>
    </p:embeddedFont>
    <p:embeddedFont>
      <p:font typeface="DejaVu Serif Bold" charset="1" panose="02060803050605020204"/>
      <p:regular r:id="rId36"/>
    </p:embeddedFont>
    <p:embeddedFont>
      <p:font typeface="Muli Bold" charset="1" panose="00000800000000000000"/>
      <p:regular r:id="rId37"/>
    </p:embeddedFont>
    <p:embeddedFont>
      <p:font typeface="Cabin Bold" charset="1" panose="00000800000000000000"/>
      <p:regular r:id="rId38"/>
    </p:embeddedFont>
    <p:embeddedFont>
      <p:font typeface="Cabin" charset="1" panose="00000500000000000000"/>
      <p:regular r:id="rId39"/>
    </p:embeddedFont>
    <p:embeddedFont>
      <p:font typeface="Muli" charset="1" panose="00000500000000000000"/>
      <p:regular r:id="rId4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8.png" Type="http://schemas.openxmlformats.org/officeDocument/2006/relationships/image"/><Relationship Id="rId4" Target="../media/image19.svg" Type="http://schemas.openxmlformats.org/officeDocument/2006/relationships/image"/><Relationship Id="rId5" Target="../media/image28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8.png" Type="http://schemas.openxmlformats.org/officeDocument/2006/relationships/image"/><Relationship Id="rId4" Target="../media/image19.svg" Type="http://schemas.openxmlformats.org/officeDocument/2006/relationships/image"/><Relationship Id="rId5" Target="../media/image29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8.png" Type="http://schemas.openxmlformats.org/officeDocument/2006/relationships/image"/><Relationship Id="rId4" Target="../media/image19.svg" Type="http://schemas.openxmlformats.org/officeDocument/2006/relationships/image"/><Relationship Id="rId5" Target="../media/image30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1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2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3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4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5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6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37.png" Type="http://schemas.openxmlformats.org/officeDocument/2006/relationships/image"/><Relationship Id="rId6" Target="../media/image38.png" Type="http://schemas.openxmlformats.org/officeDocument/2006/relationships/image"/><Relationship Id="rId7" Target="../media/image39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.svg" Type="http://schemas.openxmlformats.org/officeDocument/2006/relationships/image"/><Relationship Id="rId2" Target="../media/image1.png" Type="http://schemas.openxmlformats.org/officeDocument/2006/relationships/image"/><Relationship Id="rId3" Target="../media/image12.png" Type="http://schemas.openxmlformats.org/officeDocument/2006/relationships/image"/><Relationship Id="rId4" Target="../media/image13.svg" Type="http://schemas.openxmlformats.org/officeDocument/2006/relationships/image"/><Relationship Id="rId5" Target="../media/image14.png" Type="http://schemas.openxmlformats.org/officeDocument/2006/relationships/image"/><Relationship Id="rId6" Target="../media/image1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16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0.png" Type="http://schemas.openxmlformats.org/officeDocument/2006/relationships/image"/><Relationship Id="rId6" Target="../media/image41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2.png" Type="http://schemas.openxmlformats.org/officeDocument/2006/relationships/image"/><Relationship Id="rId6" Target="../media/image43.png" Type="http://schemas.openxmlformats.org/officeDocument/2006/relationships/image"/><Relationship Id="rId7" Target="../media/image44.sv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5.png" Type="http://schemas.openxmlformats.org/officeDocument/2006/relationships/image"/><Relationship Id="rId6" Target="../media/image46.png" Type="http://schemas.openxmlformats.org/officeDocument/2006/relationships/image"/><Relationship Id="rId7" Target="../media/image47.sv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8.png" Type="http://schemas.openxmlformats.org/officeDocument/2006/relationships/image"/><Relationship Id="rId6" Target="../media/image49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50.png" Type="http://schemas.openxmlformats.org/officeDocument/2006/relationships/image"/><Relationship Id="rId6" Target="../media/image51.png" Type="http://schemas.openxmlformats.org/officeDocument/2006/relationships/image"/><Relationship Id="rId7" Target="../media/image52.sv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0.png" Type="http://schemas.openxmlformats.org/officeDocument/2006/relationships/image"/><Relationship Id="rId11" Target="../media/image61.svg" Type="http://schemas.openxmlformats.org/officeDocument/2006/relationships/image"/><Relationship Id="rId12" Target="../media/image62.png" Type="http://schemas.openxmlformats.org/officeDocument/2006/relationships/image"/><Relationship Id="rId13" Target="../media/image63.svg" Type="http://schemas.openxmlformats.org/officeDocument/2006/relationships/image"/><Relationship Id="rId2" Target="../media/image1.png" Type="http://schemas.openxmlformats.org/officeDocument/2006/relationships/image"/><Relationship Id="rId3" Target="../media/image53.png" Type="http://schemas.openxmlformats.org/officeDocument/2006/relationships/image"/><Relationship Id="rId4" Target="../media/image54.png" Type="http://schemas.openxmlformats.org/officeDocument/2006/relationships/image"/><Relationship Id="rId5" Target="../media/image55.svg" Type="http://schemas.openxmlformats.org/officeDocument/2006/relationships/image"/><Relationship Id="rId6" Target="../media/image56.png" Type="http://schemas.openxmlformats.org/officeDocument/2006/relationships/image"/><Relationship Id="rId7" Target="../media/image57.svg" Type="http://schemas.openxmlformats.org/officeDocument/2006/relationships/image"/><Relationship Id="rId8" Target="../media/image58.png" Type="http://schemas.openxmlformats.org/officeDocument/2006/relationships/image"/><Relationship Id="rId9" Target="../media/image59.sv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64.png" Type="http://schemas.openxmlformats.org/officeDocument/2006/relationships/image"/><Relationship Id="rId4" Target="../media/image65.svg" Type="http://schemas.openxmlformats.org/officeDocument/2006/relationships/image"/><Relationship Id="rId5" Target="../media/image66.png" Type="http://schemas.openxmlformats.org/officeDocument/2006/relationships/image"/><Relationship Id="rId6" Target="../media/image67.sv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8.png" Type="http://schemas.openxmlformats.org/officeDocument/2006/relationships/image"/><Relationship Id="rId4" Target="../media/image19.sv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Relationship Id="rId7" Target="../media/image68.png" Type="http://schemas.openxmlformats.org/officeDocument/2006/relationships/image"/><Relationship Id="rId8" Target="../media/image69.sv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70.png" Type="http://schemas.openxmlformats.org/officeDocument/2006/relationships/image"/><Relationship Id="rId4" Target="../media/image71.svg" Type="http://schemas.openxmlformats.org/officeDocument/2006/relationships/image"/><Relationship Id="rId5" Target="https://www.facebook.com/Huyv.2203/" TargetMode="External" Type="http://schemas.openxmlformats.org/officeDocument/2006/relationships/hyperlink"/><Relationship Id="rId6" Target="../media/image18.png" Type="http://schemas.openxmlformats.org/officeDocument/2006/relationships/image"/><Relationship Id="rId7" Target="../media/image19.svg" Type="http://schemas.openxmlformats.org/officeDocument/2006/relationships/image"/><Relationship Id="rId8" Target="../media/image6.png" Type="http://schemas.openxmlformats.org/officeDocument/2006/relationships/image"/><Relationship Id="rId9" Target="../media/image7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Relationship Id="rId7" Target="../media/image18.png" Type="http://schemas.openxmlformats.org/officeDocument/2006/relationships/image"/><Relationship Id="rId8" Target="../media/image19.svg" Type="http://schemas.openxmlformats.org/officeDocument/2006/relationships/image"/><Relationship Id="rId9" Target="../media/image20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8.png" Type="http://schemas.openxmlformats.org/officeDocument/2006/relationships/image"/><Relationship Id="rId4" Target="../media/image19.svg" Type="http://schemas.openxmlformats.org/officeDocument/2006/relationships/image"/><Relationship Id="rId5" Target="../media/image21.png" Type="http://schemas.openxmlformats.org/officeDocument/2006/relationships/image"/><Relationship Id="rId6" Target="../media/image22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8.png" Type="http://schemas.openxmlformats.org/officeDocument/2006/relationships/image"/><Relationship Id="rId4" Target="../media/image19.sv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Relationship Id="rId7" Target="../media/image23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8.png" Type="http://schemas.openxmlformats.org/officeDocument/2006/relationships/image"/><Relationship Id="rId4" Target="../media/image19.sv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Relationship Id="rId7" Target="../media/image24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8.png" Type="http://schemas.openxmlformats.org/officeDocument/2006/relationships/image"/><Relationship Id="rId4" Target="../media/image19.svg" Type="http://schemas.openxmlformats.org/officeDocument/2006/relationships/image"/><Relationship Id="rId5" Target="../media/image25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8.png" Type="http://schemas.openxmlformats.org/officeDocument/2006/relationships/image"/><Relationship Id="rId4" Target="../media/image19.sv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Relationship Id="rId7" Target="../media/image26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8.png" Type="http://schemas.openxmlformats.org/officeDocument/2006/relationships/image"/><Relationship Id="rId4" Target="../media/image19.svg" Type="http://schemas.openxmlformats.org/officeDocument/2006/relationships/image"/><Relationship Id="rId5" Target="../media/image27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4354" r="-1468" b="-560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77114" y="181412"/>
            <a:ext cx="10388150" cy="9924176"/>
            <a:chOff x="0" y="0"/>
            <a:chExt cx="3286657" cy="313986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286657" cy="3139863"/>
            </a:xfrm>
            <a:custGeom>
              <a:avLst/>
              <a:gdLst/>
              <a:ahLst/>
              <a:cxnLst/>
              <a:rect r="r" b="b" t="t" l="l"/>
              <a:pathLst>
                <a:path h="3139863" w="3286657">
                  <a:moveTo>
                    <a:pt x="0" y="0"/>
                  </a:moveTo>
                  <a:lnTo>
                    <a:pt x="3286657" y="0"/>
                  </a:lnTo>
                  <a:lnTo>
                    <a:pt x="3286657" y="3139863"/>
                  </a:lnTo>
                  <a:lnTo>
                    <a:pt x="0" y="3139863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5" id="5"/>
          <p:cNvSpPr/>
          <p:nvPr/>
        </p:nvSpPr>
        <p:spPr>
          <a:xfrm flipH="true" flipV="false" rot="0">
            <a:off x="-2109048" y="9258300"/>
            <a:ext cx="6662470" cy="1611106"/>
          </a:xfrm>
          <a:custGeom>
            <a:avLst/>
            <a:gdLst/>
            <a:ahLst/>
            <a:cxnLst/>
            <a:rect r="r" b="b" t="t" l="l"/>
            <a:pathLst>
              <a:path h="1611106" w="6662470">
                <a:moveTo>
                  <a:pt x="6662469" y="0"/>
                </a:moveTo>
                <a:lnTo>
                  <a:pt x="0" y="0"/>
                </a:lnTo>
                <a:lnTo>
                  <a:pt x="0" y="1611106"/>
                </a:lnTo>
                <a:lnTo>
                  <a:pt x="6662469" y="1611106"/>
                </a:lnTo>
                <a:lnTo>
                  <a:pt x="6662469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0">
            <a:off x="14791434" y="-196457"/>
            <a:ext cx="5652695" cy="1366924"/>
          </a:xfrm>
          <a:custGeom>
            <a:avLst/>
            <a:gdLst/>
            <a:ahLst/>
            <a:cxnLst/>
            <a:rect r="r" b="b" t="t" l="l"/>
            <a:pathLst>
              <a:path h="1366924" w="5652695">
                <a:moveTo>
                  <a:pt x="5652695" y="0"/>
                </a:moveTo>
                <a:lnTo>
                  <a:pt x="0" y="0"/>
                </a:lnTo>
                <a:lnTo>
                  <a:pt x="0" y="1366925"/>
                </a:lnTo>
                <a:lnTo>
                  <a:pt x="5652695" y="1366925"/>
                </a:lnTo>
                <a:lnTo>
                  <a:pt x="5652695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1206685" y="181412"/>
            <a:ext cx="7255801" cy="9924176"/>
            <a:chOff x="0" y="0"/>
            <a:chExt cx="2646936" cy="362036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646936" cy="3620366"/>
            </a:xfrm>
            <a:custGeom>
              <a:avLst/>
              <a:gdLst/>
              <a:ahLst/>
              <a:cxnLst/>
              <a:rect r="r" b="b" t="t" l="l"/>
              <a:pathLst>
                <a:path h="3620366" w="2646936">
                  <a:moveTo>
                    <a:pt x="0" y="0"/>
                  </a:moveTo>
                  <a:lnTo>
                    <a:pt x="2646936" y="0"/>
                  </a:lnTo>
                  <a:lnTo>
                    <a:pt x="2646936" y="3620366"/>
                  </a:lnTo>
                  <a:lnTo>
                    <a:pt x="0" y="3620366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11806332" y="5828824"/>
            <a:ext cx="6225288" cy="3893634"/>
          </a:xfrm>
          <a:custGeom>
            <a:avLst/>
            <a:gdLst/>
            <a:ahLst/>
            <a:cxnLst/>
            <a:rect r="r" b="b" t="t" l="l"/>
            <a:pathLst>
              <a:path h="3893634" w="6225288">
                <a:moveTo>
                  <a:pt x="0" y="0"/>
                </a:moveTo>
                <a:lnTo>
                  <a:pt x="6225288" y="0"/>
                </a:lnTo>
                <a:lnTo>
                  <a:pt x="6225288" y="3893634"/>
                </a:lnTo>
                <a:lnTo>
                  <a:pt x="0" y="389363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7535201" y="3183075"/>
            <a:ext cx="441616" cy="633141"/>
          </a:xfrm>
          <a:custGeom>
            <a:avLst/>
            <a:gdLst/>
            <a:ahLst/>
            <a:cxnLst/>
            <a:rect r="r" b="b" t="t" l="l"/>
            <a:pathLst>
              <a:path h="633141" w="441616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203414">
            <a:off x="12418555" y="3585429"/>
            <a:ext cx="321948" cy="461574"/>
          </a:xfrm>
          <a:custGeom>
            <a:avLst/>
            <a:gdLst/>
            <a:ahLst/>
            <a:cxnLst/>
            <a:rect r="r" b="b" t="t" l="l"/>
            <a:pathLst>
              <a:path h="461574" w="321948">
                <a:moveTo>
                  <a:pt x="0" y="0"/>
                </a:moveTo>
                <a:lnTo>
                  <a:pt x="321948" y="0"/>
                </a:lnTo>
                <a:lnTo>
                  <a:pt x="321948" y="461574"/>
                </a:lnTo>
                <a:lnTo>
                  <a:pt x="0" y="46157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4030219" y="3328178"/>
            <a:ext cx="2228632" cy="1815322"/>
          </a:xfrm>
          <a:custGeom>
            <a:avLst/>
            <a:gdLst/>
            <a:ahLst/>
            <a:cxnLst/>
            <a:rect r="r" b="b" t="t" l="l"/>
            <a:pathLst>
              <a:path h="1815322" w="2228632">
                <a:moveTo>
                  <a:pt x="0" y="0"/>
                </a:moveTo>
                <a:lnTo>
                  <a:pt x="2228632" y="0"/>
                </a:lnTo>
                <a:lnTo>
                  <a:pt x="2228632" y="1815322"/>
                </a:lnTo>
                <a:lnTo>
                  <a:pt x="0" y="181532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614374" y="487005"/>
            <a:ext cx="2833735" cy="1451997"/>
          </a:xfrm>
          <a:custGeom>
            <a:avLst/>
            <a:gdLst/>
            <a:ahLst/>
            <a:cxnLst/>
            <a:rect r="r" b="b" t="t" l="l"/>
            <a:pathLst>
              <a:path h="1451997" w="2833735">
                <a:moveTo>
                  <a:pt x="0" y="0"/>
                </a:moveTo>
                <a:lnTo>
                  <a:pt x="2833736" y="0"/>
                </a:lnTo>
                <a:lnTo>
                  <a:pt x="2833736" y="1451997"/>
                </a:lnTo>
                <a:lnTo>
                  <a:pt x="0" y="1451997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1839206" y="1673367"/>
            <a:ext cx="6192414" cy="3652557"/>
          </a:xfrm>
          <a:custGeom>
            <a:avLst/>
            <a:gdLst/>
            <a:ahLst/>
            <a:cxnLst/>
            <a:rect r="r" b="b" t="t" l="l"/>
            <a:pathLst>
              <a:path h="3652557" w="6192414">
                <a:moveTo>
                  <a:pt x="0" y="0"/>
                </a:moveTo>
                <a:lnTo>
                  <a:pt x="6192414" y="0"/>
                </a:lnTo>
                <a:lnTo>
                  <a:pt x="6192414" y="3652557"/>
                </a:lnTo>
                <a:lnTo>
                  <a:pt x="0" y="3652557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-4357" r="0" b="-4357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614374" y="2709561"/>
            <a:ext cx="10050889" cy="5598528"/>
            <a:chOff x="0" y="0"/>
            <a:chExt cx="13401186" cy="7464704"/>
          </a:xfrm>
        </p:grpSpPr>
        <p:sp>
          <p:nvSpPr>
            <p:cNvPr name="TextBox 16" id="16"/>
            <p:cNvSpPr txBox="true"/>
            <p:nvPr/>
          </p:nvSpPr>
          <p:spPr>
            <a:xfrm rot="0">
              <a:off x="0" y="-9525"/>
              <a:ext cx="13401186" cy="65170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303"/>
                </a:lnSpc>
              </a:pPr>
              <a:r>
                <a:rPr lang="en-US" sz="6086" spc="-91">
                  <a:solidFill>
                    <a:srgbClr val="003EA8"/>
                  </a:solidFill>
                  <a:latin typeface="DejaVu Serif"/>
                  <a:ea typeface="DejaVu Serif"/>
                  <a:cs typeface="DejaVu Serif"/>
                  <a:sym typeface="DejaVu Serif"/>
                </a:rPr>
                <a:t>ĐỒ ÁN CƠ SỞ 2:</a:t>
              </a:r>
            </a:p>
            <a:p>
              <a:pPr algn="ctr">
                <a:lnSpc>
                  <a:spcPts val="6000"/>
                </a:lnSpc>
              </a:pPr>
              <a:r>
                <a:rPr lang="en-US" sz="5000" spc="-75">
                  <a:solidFill>
                    <a:srgbClr val="003EA8"/>
                  </a:solidFill>
                  <a:latin typeface="DejaVu Serif"/>
                  <a:ea typeface="DejaVu Serif"/>
                  <a:cs typeface="DejaVu Serif"/>
                  <a:sym typeface="DejaVu Serif"/>
                </a:rPr>
                <a:t>ĐỀ TÀI: </a:t>
              </a:r>
            </a:p>
            <a:p>
              <a:pPr algn="ctr">
                <a:lnSpc>
                  <a:spcPts val="8399"/>
                </a:lnSpc>
              </a:pPr>
              <a:r>
                <a:rPr lang="en-US" b="true" sz="6999" spc="-104">
                  <a:solidFill>
                    <a:srgbClr val="003EA8"/>
                  </a:solidFill>
                  <a:latin typeface="DejaVu Serif Bold"/>
                  <a:ea typeface="DejaVu Serif Bold"/>
                  <a:cs typeface="DejaVu Serif Bold"/>
                  <a:sym typeface="DejaVu Serif Bold"/>
                </a:rPr>
                <a:t>XÂY DỰNG ỨNG WEBSITE BÁN HÀNG MỸ PHẨM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6879900"/>
              <a:ext cx="13401186" cy="5848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516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724718" y="7499416"/>
            <a:ext cx="9830201" cy="2486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59"/>
              </a:lnSpc>
            </a:pPr>
            <a:r>
              <a:rPr lang="en-US" sz="3299">
                <a:solidFill>
                  <a:srgbClr val="003EA8"/>
                </a:solidFill>
                <a:latin typeface="DejaVu Serif"/>
                <a:ea typeface="DejaVu Serif"/>
                <a:cs typeface="DejaVu Serif"/>
                <a:sym typeface="DejaVu Serif"/>
              </a:rPr>
              <a:t>Sinh viên thực hiện   : VĂN TRỌNG HUY</a:t>
            </a:r>
          </a:p>
          <a:p>
            <a:pPr algn="l">
              <a:lnSpc>
                <a:spcPts val="3959"/>
              </a:lnSpc>
            </a:pPr>
            <a:r>
              <a:rPr lang="en-US" sz="3299">
                <a:solidFill>
                  <a:srgbClr val="003EA8"/>
                </a:solidFill>
                <a:latin typeface="DejaVu Serif"/>
                <a:ea typeface="DejaVu Serif"/>
                <a:cs typeface="DejaVu Serif"/>
                <a:sym typeface="DejaVu Serif"/>
              </a:rPr>
              <a:t>Mã sinh viên              : 23AI018</a:t>
            </a:r>
          </a:p>
          <a:p>
            <a:pPr algn="l">
              <a:lnSpc>
                <a:spcPts val="3959"/>
              </a:lnSpc>
            </a:pPr>
            <a:r>
              <a:rPr lang="en-US" sz="3299">
                <a:solidFill>
                  <a:srgbClr val="003EA8"/>
                </a:solidFill>
                <a:latin typeface="DejaVu Serif"/>
                <a:ea typeface="DejaVu Serif"/>
                <a:cs typeface="DejaVu Serif"/>
                <a:sym typeface="DejaVu Serif"/>
              </a:rPr>
              <a:t>GVHD                        : ThS.TRẦN THANH LIÊM</a:t>
            </a:r>
          </a:p>
          <a:p>
            <a:pPr algn="l">
              <a:lnSpc>
                <a:spcPts val="3959"/>
              </a:lnSpc>
            </a:pPr>
          </a:p>
        </p:txBody>
      </p:sp>
      <p:sp>
        <p:nvSpPr>
          <p:cNvPr name="TextBox 19" id="19"/>
          <p:cNvSpPr txBox="true"/>
          <p:nvPr/>
        </p:nvSpPr>
        <p:spPr>
          <a:xfrm rot="0">
            <a:off x="3565713" y="475143"/>
            <a:ext cx="7099551" cy="138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b="true">
                <a:solidFill>
                  <a:srgbClr val="003EA8"/>
                </a:solidFill>
                <a:latin typeface="DejaVu Serif Bold"/>
                <a:ea typeface="DejaVu Serif Bold"/>
                <a:cs typeface="DejaVu Serif Bold"/>
                <a:sym typeface="DejaVu Serif Bold"/>
              </a:rPr>
              <a:t>Vietnam - Korea University of Information and Communications Technology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4354" r="-1468" b="-560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48629" y="3150919"/>
            <a:ext cx="18348334" cy="7250899"/>
            <a:chOff x="0" y="0"/>
            <a:chExt cx="6693522" cy="264514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693522" cy="2645147"/>
            </a:xfrm>
            <a:custGeom>
              <a:avLst/>
              <a:gdLst/>
              <a:ahLst/>
              <a:cxnLst/>
              <a:rect r="r" b="b" t="t" l="l"/>
              <a:pathLst>
                <a:path h="2645147" w="6693522">
                  <a:moveTo>
                    <a:pt x="0" y="0"/>
                  </a:moveTo>
                  <a:lnTo>
                    <a:pt x="6693522" y="0"/>
                  </a:lnTo>
                  <a:lnTo>
                    <a:pt x="6693522" y="2645147"/>
                  </a:lnTo>
                  <a:lnTo>
                    <a:pt x="0" y="2645147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548629" y="207284"/>
            <a:ext cx="16924944" cy="2828817"/>
            <a:chOff x="0" y="0"/>
            <a:chExt cx="6174265" cy="103196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174265" cy="1031960"/>
            </a:xfrm>
            <a:custGeom>
              <a:avLst/>
              <a:gdLst/>
              <a:ahLst/>
              <a:cxnLst/>
              <a:rect r="r" b="b" t="t" l="l"/>
              <a:pathLst>
                <a:path h="1031960" w="6174265">
                  <a:moveTo>
                    <a:pt x="0" y="0"/>
                  </a:moveTo>
                  <a:lnTo>
                    <a:pt x="6174265" y="0"/>
                  </a:lnTo>
                  <a:lnTo>
                    <a:pt x="6174265" y="1031960"/>
                  </a:lnTo>
                  <a:lnTo>
                    <a:pt x="0" y="103196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7" id="7"/>
          <p:cNvSpPr/>
          <p:nvPr/>
        </p:nvSpPr>
        <p:spPr>
          <a:xfrm flipH="false" flipV="false" rot="5313865">
            <a:off x="-2453647" y="7351018"/>
            <a:ext cx="5533751" cy="1961966"/>
          </a:xfrm>
          <a:custGeom>
            <a:avLst/>
            <a:gdLst/>
            <a:ahLst/>
            <a:cxnLst/>
            <a:rect r="r" b="b" t="t" l="l"/>
            <a:pathLst>
              <a:path h="1961966" w="5533751">
                <a:moveTo>
                  <a:pt x="0" y="0"/>
                </a:moveTo>
                <a:lnTo>
                  <a:pt x="5533751" y="0"/>
                </a:lnTo>
                <a:lnTo>
                  <a:pt x="5533751" y="1961967"/>
                </a:lnTo>
                <a:lnTo>
                  <a:pt x="0" y="196196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857688" y="2720958"/>
            <a:ext cx="15401612" cy="7566042"/>
          </a:xfrm>
          <a:custGeom>
            <a:avLst/>
            <a:gdLst/>
            <a:ahLst/>
            <a:cxnLst/>
            <a:rect r="r" b="b" t="t" l="l"/>
            <a:pathLst>
              <a:path h="7566042" w="15401612">
                <a:moveTo>
                  <a:pt x="0" y="0"/>
                </a:moveTo>
                <a:lnTo>
                  <a:pt x="15401612" y="0"/>
                </a:lnTo>
                <a:lnTo>
                  <a:pt x="15401612" y="7566042"/>
                </a:lnTo>
                <a:lnTo>
                  <a:pt x="0" y="756604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230458" y="102519"/>
            <a:ext cx="16279600" cy="1179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449"/>
              </a:lnSpc>
            </a:pPr>
            <a:r>
              <a:rPr lang="en-US" sz="6999" b="true">
                <a:solidFill>
                  <a:srgbClr val="003EA8"/>
                </a:solidFill>
                <a:latin typeface="DejaVu Serif Bold"/>
                <a:ea typeface="DejaVu Serif Bold"/>
                <a:cs typeface="DejaVu Serif Bold"/>
                <a:sym typeface="DejaVu Serif Bold"/>
              </a:rPr>
              <a:t>II</a:t>
            </a:r>
            <a:r>
              <a:rPr lang="en-US" b="true" sz="6999" u="sng">
                <a:solidFill>
                  <a:srgbClr val="003EA8"/>
                </a:solidFill>
                <a:latin typeface="DejaVu Serif Bold"/>
                <a:ea typeface="DejaVu Serif Bold"/>
                <a:cs typeface="DejaVu Serif Bold"/>
                <a:sym typeface="DejaVu Serif Bold"/>
              </a:rPr>
              <a:t>. Key Features of the Website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-132899" y="1243614"/>
            <a:ext cx="18288000" cy="772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65"/>
              </a:lnSpc>
            </a:pPr>
            <a:r>
              <a:rPr lang="en-US" sz="4819" b="true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1. Admin Features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-385861" y="1987154"/>
            <a:ext cx="18793925" cy="57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80472" indent="-390236" lvl="1">
              <a:lnSpc>
                <a:spcPts val="4699"/>
              </a:lnSpc>
              <a:buFont typeface="Arial"/>
              <a:buChar char="•"/>
            </a:pPr>
            <a:r>
              <a:rPr lang="en-US" b="true" sz="3614">
                <a:solidFill>
                  <a:srgbClr val="000000"/>
                </a:solidFill>
                <a:latin typeface="Cabin Bold"/>
                <a:ea typeface="Cabin Bold"/>
                <a:cs typeface="Cabin Bold"/>
                <a:sym typeface="Cabin Bold"/>
              </a:rPr>
              <a:t>Manage Orders: </a:t>
            </a:r>
            <a:r>
              <a:rPr lang="en-US" sz="3614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Track, update, and process customer orders efficiently.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4354" r="-1468" b="-560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48629" y="3150919"/>
            <a:ext cx="18348334" cy="7250899"/>
            <a:chOff x="0" y="0"/>
            <a:chExt cx="6693522" cy="264514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693522" cy="2645147"/>
            </a:xfrm>
            <a:custGeom>
              <a:avLst/>
              <a:gdLst/>
              <a:ahLst/>
              <a:cxnLst/>
              <a:rect r="r" b="b" t="t" l="l"/>
              <a:pathLst>
                <a:path h="2645147" w="6693522">
                  <a:moveTo>
                    <a:pt x="0" y="0"/>
                  </a:moveTo>
                  <a:lnTo>
                    <a:pt x="6693522" y="0"/>
                  </a:lnTo>
                  <a:lnTo>
                    <a:pt x="6693522" y="2645147"/>
                  </a:lnTo>
                  <a:lnTo>
                    <a:pt x="0" y="2645147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548629" y="207284"/>
            <a:ext cx="16924944" cy="2828817"/>
            <a:chOff x="0" y="0"/>
            <a:chExt cx="6174265" cy="103196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174265" cy="1031960"/>
            </a:xfrm>
            <a:custGeom>
              <a:avLst/>
              <a:gdLst/>
              <a:ahLst/>
              <a:cxnLst/>
              <a:rect r="r" b="b" t="t" l="l"/>
              <a:pathLst>
                <a:path h="1031960" w="6174265">
                  <a:moveTo>
                    <a:pt x="0" y="0"/>
                  </a:moveTo>
                  <a:lnTo>
                    <a:pt x="6174265" y="0"/>
                  </a:lnTo>
                  <a:lnTo>
                    <a:pt x="6174265" y="1031960"/>
                  </a:lnTo>
                  <a:lnTo>
                    <a:pt x="0" y="103196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7" id="7"/>
          <p:cNvSpPr/>
          <p:nvPr/>
        </p:nvSpPr>
        <p:spPr>
          <a:xfrm flipH="false" flipV="false" rot="5313865">
            <a:off x="-2453647" y="7351018"/>
            <a:ext cx="5533751" cy="1961966"/>
          </a:xfrm>
          <a:custGeom>
            <a:avLst/>
            <a:gdLst/>
            <a:ahLst/>
            <a:cxnLst/>
            <a:rect r="r" b="b" t="t" l="l"/>
            <a:pathLst>
              <a:path h="1961966" w="5533751">
                <a:moveTo>
                  <a:pt x="0" y="0"/>
                </a:moveTo>
                <a:lnTo>
                  <a:pt x="5533751" y="0"/>
                </a:lnTo>
                <a:lnTo>
                  <a:pt x="5533751" y="1961967"/>
                </a:lnTo>
                <a:lnTo>
                  <a:pt x="0" y="196196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3719628" y="3036101"/>
            <a:ext cx="14435473" cy="6983160"/>
          </a:xfrm>
          <a:custGeom>
            <a:avLst/>
            <a:gdLst/>
            <a:ahLst/>
            <a:cxnLst/>
            <a:rect r="r" b="b" t="t" l="l"/>
            <a:pathLst>
              <a:path h="6983160" w="14435473">
                <a:moveTo>
                  <a:pt x="0" y="0"/>
                </a:moveTo>
                <a:lnTo>
                  <a:pt x="14435473" y="0"/>
                </a:lnTo>
                <a:lnTo>
                  <a:pt x="14435473" y="6983160"/>
                </a:lnTo>
                <a:lnTo>
                  <a:pt x="0" y="698316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230458" y="102519"/>
            <a:ext cx="16279600" cy="1179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449"/>
              </a:lnSpc>
            </a:pPr>
            <a:r>
              <a:rPr lang="en-US" sz="6999" b="true">
                <a:solidFill>
                  <a:srgbClr val="003EA8"/>
                </a:solidFill>
                <a:latin typeface="DejaVu Serif Bold"/>
                <a:ea typeface="DejaVu Serif Bold"/>
                <a:cs typeface="DejaVu Serif Bold"/>
                <a:sym typeface="DejaVu Serif Bold"/>
              </a:rPr>
              <a:t>II</a:t>
            </a:r>
            <a:r>
              <a:rPr lang="en-US" b="true" sz="6999" u="sng">
                <a:solidFill>
                  <a:srgbClr val="003EA8"/>
                </a:solidFill>
                <a:latin typeface="DejaVu Serif Bold"/>
                <a:ea typeface="DejaVu Serif Bold"/>
                <a:cs typeface="DejaVu Serif Bold"/>
                <a:sym typeface="DejaVu Serif Bold"/>
              </a:rPr>
              <a:t>. Key Features of the Website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-132899" y="1243614"/>
            <a:ext cx="18288000" cy="772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65"/>
              </a:lnSpc>
            </a:pPr>
            <a:r>
              <a:rPr lang="en-US" sz="4819" b="true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1. Admin Features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-385861" y="1987154"/>
            <a:ext cx="18793925" cy="1163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80472" indent="-390236" lvl="1">
              <a:lnSpc>
                <a:spcPts val="4699"/>
              </a:lnSpc>
              <a:buFont typeface="Arial"/>
              <a:buChar char="•"/>
            </a:pPr>
            <a:r>
              <a:rPr lang="en-US" b="true" sz="3614">
                <a:solidFill>
                  <a:srgbClr val="000000"/>
                </a:solidFill>
                <a:latin typeface="Cabin Bold"/>
                <a:ea typeface="Cabin Bold"/>
                <a:cs typeface="Cabin Bold"/>
                <a:sym typeface="Cabin Bold"/>
              </a:rPr>
              <a:t>Manage Comments and Reviews: </a:t>
            </a:r>
            <a:r>
              <a:rPr lang="en-US" sz="3614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Approve, delete, or reply to customer comments and product reviews.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4354" r="-1468" b="-560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48629" y="3150919"/>
            <a:ext cx="18348334" cy="7250899"/>
            <a:chOff x="0" y="0"/>
            <a:chExt cx="6693522" cy="264514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693522" cy="2645147"/>
            </a:xfrm>
            <a:custGeom>
              <a:avLst/>
              <a:gdLst/>
              <a:ahLst/>
              <a:cxnLst/>
              <a:rect r="r" b="b" t="t" l="l"/>
              <a:pathLst>
                <a:path h="2645147" w="6693522">
                  <a:moveTo>
                    <a:pt x="0" y="0"/>
                  </a:moveTo>
                  <a:lnTo>
                    <a:pt x="6693522" y="0"/>
                  </a:lnTo>
                  <a:lnTo>
                    <a:pt x="6693522" y="2645147"/>
                  </a:lnTo>
                  <a:lnTo>
                    <a:pt x="0" y="2645147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548629" y="207284"/>
            <a:ext cx="16924944" cy="2828817"/>
            <a:chOff x="0" y="0"/>
            <a:chExt cx="6174265" cy="103196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174265" cy="1031960"/>
            </a:xfrm>
            <a:custGeom>
              <a:avLst/>
              <a:gdLst/>
              <a:ahLst/>
              <a:cxnLst/>
              <a:rect r="r" b="b" t="t" l="l"/>
              <a:pathLst>
                <a:path h="1031960" w="6174265">
                  <a:moveTo>
                    <a:pt x="0" y="0"/>
                  </a:moveTo>
                  <a:lnTo>
                    <a:pt x="6174265" y="0"/>
                  </a:lnTo>
                  <a:lnTo>
                    <a:pt x="6174265" y="1031960"/>
                  </a:lnTo>
                  <a:lnTo>
                    <a:pt x="0" y="103196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7" id="7"/>
          <p:cNvSpPr/>
          <p:nvPr/>
        </p:nvSpPr>
        <p:spPr>
          <a:xfrm flipH="false" flipV="false" rot="5313865">
            <a:off x="-2453647" y="7351018"/>
            <a:ext cx="5533751" cy="1961966"/>
          </a:xfrm>
          <a:custGeom>
            <a:avLst/>
            <a:gdLst/>
            <a:ahLst/>
            <a:cxnLst/>
            <a:rect r="r" b="b" t="t" l="l"/>
            <a:pathLst>
              <a:path h="1961966" w="5533751">
                <a:moveTo>
                  <a:pt x="0" y="0"/>
                </a:moveTo>
                <a:lnTo>
                  <a:pt x="5533751" y="0"/>
                </a:lnTo>
                <a:lnTo>
                  <a:pt x="5533751" y="1961967"/>
                </a:lnTo>
                <a:lnTo>
                  <a:pt x="0" y="196196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6986741" y="4087974"/>
            <a:ext cx="11301259" cy="5170326"/>
          </a:xfrm>
          <a:custGeom>
            <a:avLst/>
            <a:gdLst/>
            <a:ahLst/>
            <a:cxnLst/>
            <a:rect r="r" b="b" t="t" l="l"/>
            <a:pathLst>
              <a:path h="5170326" w="11301259">
                <a:moveTo>
                  <a:pt x="0" y="0"/>
                </a:moveTo>
                <a:lnTo>
                  <a:pt x="11301259" y="0"/>
                </a:lnTo>
                <a:lnTo>
                  <a:pt x="11301259" y="5170326"/>
                </a:lnTo>
                <a:lnTo>
                  <a:pt x="0" y="517032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230458" y="102519"/>
            <a:ext cx="16279600" cy="1179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449"/>
              </a:lnSpc>
            </a:pPr>
            <a:r>
              <a:rPr lang="en-US" sz="6999" b="true">
                <a:solidFill>
                  <a:srgbClr val="003EA8"/>
                </a:solidFill>
                <a:latin typeface="DejaVu Serif Bold"/>
                <a:ea typeface="DejaVu Serif Bold"/>
                <a:cs typeface="DejaVu Serif Bold"/>
                <a:sym typeface="DejaVu Serif Bold"/>
              </a:rPr>
              <a:t>II</a:t>
            </a:r>
            <a:r>
              <a:rPr lang="en-US" b="true" sz="6999" u="sng">
                <a:solidFill>
                  <a:srgbClr val="003EA8"/>
                </a:solidFill>
                <a:latin typeface="DejaVu Serif Bold"/>
                <a:ea typeface="DejaVu Serif Bold"/>
                <a:cs typeface="DejaVu Serif Bold"/>
                <a:sym typeface="DejaVu Serif Bold"/>
              </a:rPr>
              <a:t>. Key Features of the Website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26258" y="1216585"/>
            <a:ext cx="18288000" cy="23486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65"/>
              </a:lnSpc>
            </a:pPr>
            <a:r>
              <a:rPr lang="en-US" sz="4819" b="true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2. Customer Features:</a:t>
            </a:r>
          </a:p>
          <a:p>
            <a:pPr algn="l">
              <a:lnSpc>
                <a:spcPts val="6265"/>
              </a:lnSpc>
            </a:pPr>
            <a:r>
              <a:rPr lang="en-US" sz="4819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The website offers customers a seamless and engaging shopping experience with the following features: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34402" y="4001724"/>
            <a:ext cx="6627624" cy="4038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99"/>
              </a:lnSpc>
              <a:spcBef>
                <a:spcPct val="0"/>
              </a:spcBef>
            </a:pPr>
            <a:r>
              <a:rPr lang="en-US" b="true" sz="3999">
                <a:solidFill>
                  <a:srgbClr val="000000"/>
                </a:solidFill>
                <a:latin typeface="DejaVu Serif Bold"/>
                <a:ea typeface="DejaVu Serif Bold"/>
                <a:cs typeface="DejaVu Serif Bold"/>
                <a:sym typeface="DejaVu Serif Bold"/>
              </a:rPr>
              <a:t>Login and Account Management: </a:t>
            </a:r>
            <a:r>
              <a:rPr lang="en-US" sz="3999">
                <a:solidFill>
                  <a:srgbClr val="000000"/>
                </a:solidFill>
                <a:latin typeface="DejaVu Serif"/>
                <a:ea typeface="DejaVu Serif"/>
                <a:cs typeface="DejaVu Serif"/>
                <a:sym typeface="DejaVu Serif"/>
              </a:rPr>
              <a:t>Customers can create accounts, log in, and manage their personal details.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4354" r="-1468" b="-560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48629" y="3150919"/>
            <a:ext cx="18348334" cy="7250899"/>
            <a:chOff x="0" y="0"/>
            <a:chExt cx="6693522" cy="264514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693522" cy="2645147"/>
            </a:xfrm>
            <a:custGeom>
              <a:avLst/>
              <a:gdLst/>
              <a:ahLst/>
              <a:cxnLst/>
              <a:rect r="r" b="b" t="t" l="l"/>
              <a:pathLst>
                <a:path h="2645147" w="6693522">
                  <a:moveTo>
                    <a:pt x="0" y="0"/>
                  </a:moveTo>
                  <a:lnTo>
                    <a:pt x="6693522" y="0"/>
                  </a:lnTo>
                  <a:lnTo>
                    <a:pt x="6693522" y="2645147"/>
                  </a:lnTo>
                  <a:lnTo>
                    <a:pt x="0" y="2645147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548629" y="207284"/>
            <a:ext cx="16924944" cy="2828817"/>
            <a:chOff x="0" y="0"/>
            <a:chExt cx="6174265" cy="103196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174265" cy="1031960"/>
            </a:xfrm>
            <a:custGeom>
              <a:avLst/>
              <a:gdLst/>
              <a:ahLst/>
              <a:cxnLst/>
              <a:rect r="r" b="b" t="t" l="l"/>
              <a:pathLst>
                <a:path h="1031960" w="6174265">
                  <a:moveTo>
                    <a:pt x="0" y="0"/>
                  </a:moveTo>
                  <a:lnTo>
                    <a:pt x="6174265" y="0"/>
                  </a:lnTo>
                  <a:lnTo>
                    <a:pt x="6174265" y="1031960"/>
                  </a:lnTo>
                  <a:lnTo>
                    <a:pt x="0" y="103196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8321598" y="1621693"/>
            <a:ext cx="9288055" cy="8440520"/>
          </a:xfrm>
          <a:custGeom>
            <a:avLst/>
            <a:gdLst/>
            <a:ahLst/>
            <a:cxnLst/>
            <a:rect r="r" b="b" t="t" l="l"/>
            <a:pathLst>
              <a:path h="8440520" w="9288055">
                <a:moveTo>
                  <a:pt x="0" y="0"/>
                </a:moveTo>
                <a:lnTo>
                  <a:pt x="9288055" y="0"/>
                </a:lnTo>
                <a:lnTo>
                  <a:pt x="9288055" y="8440520"/>
                </a:lnTo>
                <a:lnTo>
                  <a:pt x="0" y="84405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230458" y="102519"/>
            <a:ext cx="16279600" cy="1179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449"/>
              </a:lnSpc>
            </a:pPr>
            <a:r>
              <a:rPr lang="en-US" sz="6999" b="true">
                <a:solidFill>
                  <a:srgbClr val="003EA8"/>
                </a:solidFill>
                <a:latin typeface="DejaVu Serif Bold"/>
                <a:ea typeface="DejaVu Serif Bold"/>
                <a:cs typeface="DejaVu Serif Bold"/>
                <a:sym typeface="DejaVu Serif Bold"/>
              </a:rPr>
              <a:t>II</a:t>
            </a:r>
            <a:r>
              <a:rPr lang="en-US" b="true" sz="6999" u="sng">
                <a:solidFill>
                  <a:srgbClr val="003EA8"/>
                </a:solidFill>
                <a:latin typeface="DejaVu Serif Bold"/>
                <a:ea typeface="DejaVu Serif Bold"/>
                <a:cs typeface="DejaVu Serif Bold"/>
                <a:sym typeface="DejaVu Serif Bold"/>
              </a:rPr>
              <a:t>. Key Features of the Website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26258" y="1243614"/>
            <a:ext cx="18288000" cy="7674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65"/>
              </a:lnSpc>
            </a:pPr>
            <a:r>
              <a:rPr lang="en-US" sz="4819" b="true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2. Customer Features: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26258" y="3162835"/>
            <a:ext cx="6892967" cy="5381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82"/>
              </a:lnSpc>
              <a:spcBef>
                <a:spcPct val="0"/>
              </a:spcBef>
            </a:pPr>
            <a:r>
              <a:rPr lang="en-US" b="true" sz="5320">
                <a:solidFill>
                  <a:srgbClr val="000000"/>
                </a:solidFill>
                <a:latin typeface="DejaVu Serif Bold"/>
                <a:ea typeface="DejaVu Serif Bold"/>
                <a:cs typeface="DejaVu Serif Bold"/>
                <a:sym typeface="DejaVu Serif Bold"/>
              </a:rPr>
              <a:t>View Products: </a:t>
            </a:r>
            <a:r>
              <a:rPr lang="en-US" sz="5320">
                <a:solidFill>
                  <a:srgbClr val="000000"/>
                </a:solidFill>
                <a:latin typeface="DejaVu Serif"/>
                <a:ea typeface="DejaVu Serif"/>
                <a:cs typeface="DejaVu Serif"/>
                <a:sym typeface="DejaVu Serif"/>
              </a:rPr>
              <a:t>View and explore a variety of products with detailed descriptions and images.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4354" r="-1468" b="-560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48629" y="3150919"/>
            <a:ext cx="18348334" cy="7250899"/>
            <a:chOff x="0" y="0"/>
            <a:chExt cx="6693522" cy="264514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693522" cy="2645147"/>
            </a:xfrm>
            <a:custGeom>
              <a:avLst/>
              <a:gdLst/>
              <a:ahLst/>
              <a:cxnLst/>
              <a:rect r="r" b="b" t="t" l="l"/>
              <a:pathLst>
                <a:path h="2645147" w="6693522">
                  <a:moveTo>
                    <a:pt x="0" y="0"/>
                  </a:moveTo>
                  <a:lnTo>
                    <a:pt x="6693522" y="0"/>
                  </a:lnTo>
                  <a:lnTo>
                    <a:pt x="6693522" y="2645147"/>
                  </a:lnTo>
                  <a:lnTo>
                    <a:pt x="0" y="2645147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548629" y="207284"/>
            <a:ext cx="16924944" cy="2828817"/>
            <a:chOff x="0" y="0"/>
            <a:chExt cx="6174265" cy="103196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174265" cy="1031960"/>
            </a:xfrm>
            <a:custGeom>
              <a:avLst/>
              <a:gdLst/>
              <a:ahLst/>
              <a:cxnLst/>
              <a:rect r="r" b="b" t="t" l="l"/>
              <a:pathLst>
                <a:path h="1031960" w="6174265">
                  <a:moveTo>
                    <a:pt x="0" y="0"/>
                  </a:moveTo>
                  <a:lnTo>
                    <a:pt x="6174265" y="0"/>
                  </a:lnTo>
                  <a:lnTo>
                    <a:pt x="6174265" y="1031960"/>
                  </a:lnTo>
                  <a:lnTo>
                    <a:pt x="0" y="103196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9030276" y="1621693"/>
            <a:ext cx="8229024" cy="8549635"/>
          </a:xfrm>
          <a:custGeom>
            <a:avLst/>
            <a:gdLst/>
            <a:ahLst/>
            <a:cxnLst/>
            <a:rect r="r" b="b" t="t" l="l"/>
            <a:pathLst>
              <a:path h="8549635" w="8229024">
                <a:moveTo>
                  <a:pt x="0" y="0"/>
                </a:moveTo>
                <a:lnTo>
                  <a:pt x="8229024" y="0"/>
                </a:lnTo>
                <a:lnTo>
                  <a:pt x="8229024" y="8549635"/>
                </a:lnTo>
                <a:lnTo>
                  <a:pt x="0" y="854963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230458" y="102519"/>
            <a:ext cx="16279600" cy="1179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449"/>
              </a:lnSpc>
            </a:pPr>
            <a:r>
              <a:rPr lang="en-US" sz="6999" b="true">
                <a:solidFill>
                  <a:srgbClr val="003EA8"/>
                </a:solidFill>
                <a:latin typeface="DejaVu Serif Bold"/>
                <a:ea typeface="DejaVu Serif Bold"/>
                <a:cs typeface="DejaVu Serif Bold"/>
                <a:sym typeface="DejaVu Serif Bold"/>
              </a:rPr>
              <a:t>II</a:t>
            </a:r>
            <a:r>
              <a:rPr lang="en-US" b="true" sz="6999" u="sng">
                <a:solidFill>
                  <a:srgbClr val="003EA8"/>
                </a:solidFill>
                <a:latin typeface="DejaVu Serif Bold"/>
                <a:ea typeface="DejaVu Serif Bold"/>
                <a:cs typeface="DejaVu Serif Bold"/>
                <a:sym typeface="DejaVu Serif Bold"/>
              </a:rPr>
              <a:t>. Key Features of the Website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26258" y="1243614"/>
            <a:ext cx="18288000" cy="7674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65"/>
              </a:lnSpc>
            </a:pPr>
            <a:r>
              <a:rPr lang="en-US" sz="4819" b="true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2. Customer Features: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26258" y="2924566"/>
            <a:ext cx="8073460" cy="63337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82"/>
              </a:lnSpc>
              <a:spcBef>
                <a:spcPct val="0"/>
              </a:spcBef>
            </a:pPr>
            <a:r>
              <a:rPr lang="en-US" b="true" sz="5320">
                <a:solidFill>
                  <a:srgbClr val="000000"/>
                </a:solidFill>
                <a:latin typeface="DejaVu Serif Bold"/>
                <a:ea typeface="DejaVu Serif Bold"/>
                <a:cs typeface="DejaVu Serif Bold"/>
                <a:sym typeface="DejaVu Serif Bold"/>
              </a:rPr>
              <a:t>Shopping and Checkout: </a:t>
            </a:r>
            <a:r>
              <a:rPr lang="en-US" sz="5320">
                <a:solidFill>
                  <a:srgbClr val="000000"/>
                </a:solidFill>
                <a:latin typeface="DejaVu Serif"/>
                <a:ea typeface="DejaVu Serif"/>
                <a:cs typeface="DejaVu Serif"/>
                <a:sym typeface="DejaVu Serif"/>
              </a:rPr>
              <a:t>Add products to the cart, choose desired options (e.g., quantity, color), and complete purchases easily.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4354" r="-1468" b="-560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48629" y="3150919"/>
            <a:ext cx="18348334" cy="7250899"/>
            <a:chOff x="0" y="0"/>
            <a:chExt cx="6693522" cy="264514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693522" cy="2645147"/>
            </a:xfrm>
            <a:custGeom>
              <a:avLst/>
              <a:gdLst/>
              <a:ahLst/>
              <a:cxnLst/>
              <a:rect r="r" b="b" t="t" l="l"/>
              <a:pathLst>
                <a:path h="2645147" w="6693522">
                  <a:moveTo>
                    <a:pt x="0" y="0"/>
                  </a:moveTo>
                  <a:lnTo>
                    <a:pt x="6693522" y="0"/>
                  </a:lnTo>
                  <a:lnTo>
                    <a:pt x="6693522" y="2645147"/>
                  </a:lnTo>
                  <a:lnTo>
                    <a:pt x="0" y="2645147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548629" y="207284"/>
            <a:ext cx="16924944" cy="2828817"/>
            <a:chOff x="0" y="0"/>
            <a:chExt cx="6174265" cy="103196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174265" cy="1031960"/>
            </a:xfrm>
            <a:custGeom>
              <a:avLst/>
              <a:gdLst/>
              <a:ahLst/>
              <a:cxnLst/>
              <a:rect r="r" b="b" t="t" l="l"/>
              <a:pathLst>
                <a:path h="1031960" w="6174265">
                  <a:moveTo>
                    <a:pt x="0" y="0"/>
                  </a:moveTo>
                  <a:lnTo>
                    <a:pt x="6174265" y="0"/>
                  </a:lnTo>
                  <a:lnTo>
                    <a:pt x="6174265" y="1031960"/>
                  </a:lnTo>
                  <a:lnTo>
                    <a:pt x="0" y="103196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2168328" y="3322284"/>
            <a:ext cx="13201928" cy="7079534"/>
          </a:xfrm>
          <a:custGeom>
            <a:avLst/>
            <a:gdLst/>
            <a:ahLst/>
            <a:cxnLst/>
            <a:rect r="r" b="b" t="t" l="l"/>
            <a:pathLst>
              <a:path h="7079534" w="13201928">
                <a:moveTo>
                  <a:pt x="0" y="0"/>
                </a:moveTo>
                <a:lnTo>
                  <a:pt x="13201928" y="0"/>
                </a:lnTo>
                <a:lnTo>
                  <a:pt x="13201928" y="7079534"/>
                </a:lnTo>
                <a:lnTo>
                  <a:pt x="0" y="70795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230458" y="102519"/>
            <a:ext cx="16279600" cy="1179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449"/>
              </a:lnSpc>
            </a:pPr>
            <a:r>
              <a:rPr lang="en-US" sz="6999" b="true">
                <a:solidFill>
                  <a:srgbClr val="003EA8"/>
                </a:solidFill>
                <a:latin typeface="DejaVu Serif Bold"/>
                <a:ea typeface="DejaVu Serif Bold"/>
                <a:cs typeface="DejaVu Serif Bold"/>
                <a:sym typeface="DejaVu Serif Bold"/>
              </a:rPr>
              <a:t>II</a:t>
            </a:r>
            <a:r>
              <a:rPr lang="en-US" b="true" sz="6999" u="sng">
                <a:solidFill>
                  <a:srgbClr val="003EA8"/>
                </a:solidFill>
                <a:latin typeface="DejaVu Serif Bold"/>
                <a:ea typeface="DejaVu Serif Bold"/>
                <a:cs typeface="DejaVu Serif Bold"/>
                <a:sym typeface="DejaVu Serif Bold"/>
              </a:rPr>
              <a:t>. Key Features of the Website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26258" y="1243614"/>
            <a:ext cx="18288000" cy="7674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65"/>
              </a:lnSpc>
            </a:pPr>
            <a:r>
              <a:rPr lang="en-US" sz="4819" b="true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2. Customer Features: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-1291686" y="1944401"/>
            <a:ext cx="19107452" cy="12530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22"/>
              </a:lnSpc>
            </a:pPr>
            <a:r>
              <a:rPr lang="en-US" sz="3720" b="true">
                <a:solidFill>
                  <a:srgbClr val="000000"/>
                </a:solidFill>
                <a:latin typeface="DejaVu Serif Bold"/>
                <a:ea typeface="DejaVu Serif Bold"/>
                <a:cs typeface="DejaVu Serif Bold"/>
                <a:sym typeface="DejaVu Serif Bold"/>
              </a:rPr>
              <a:t>Cart Management: </a:t>
            </a:r>
            <a:r>
              <a:rPr lang="en-US" sz="3720">
                <a:solidFill>
                  <a:srgbClr val="000000"/>
                </a:solidFill>
                <a:latin typeface="DejaVu Serif"/>
                <a:ea typeface="DejaVu Serif"/>
                <a:cs typeface="DejaVu Serif"/>
                <a:sym typeface="DejaVu Serif"/>
              </a:rPr>
              <a:t>Review and manage items in the shopping </a:t>
            </a:r>
          </a:p>
          <a:p>
            <a:pPr algn="ctr">
              <a:lnSpc>
                <a:spcPts val="5022"/>
              </a:lnSpc>
              <a:spcBef>
                <a:spcPct val="0"/>
              </a:spcBef>
            </a:pPr>
            <a:r>
              <a:rPr lang="en-US" sz="3720">
                <a:solidFill>
                  <a:srgbClr val="000000"/>
                </a:solidFill>
                <a:latin typeface="DejaVu Serif"/>
                <a:ea typeface="DejaVu Serif"/>
                <a:cs typeface="DejaVu Serif"/>
                <a:sym typeface="DejaVu Serif"/>
              </a:rPr>
              <a:t>cart before checkout.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4354" r="-1468" b="-560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48629" y="3150919"/>
            <a:ext cx="18348334" cy="7250899"/>
            <a:chOff x="0" y="0"/>
            <a:chExt cx="6693522" cy="264514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693522" cy="2645147"/>
            </a:xfrm>
            <a:custGeom>
              <a:avLst/>
              <a:gdLst/>
              <a:ahLst/>
              <a:cxnLst/>
              <a:rect r="r" b="b" t="t" l="l"/>
              <a:pathLst>
                <a:path h="2645147" w="6693522">
                  <a:moveTo>
                    <a:pt x="0" y="0"/>
                  </a:moveTo>
                  <a:lnTo>
                    <a:pt x="6693522" y="0"/>
                  </a:lnTo>
                  <a:lnTo>
                    <a:pt x="6693522" y="2645147"/>
                  </a:lnTo>
                  <a:lnTo>
                    <a:pt x="0" y="2645147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548629" y="207284"/>
            <a:ext cx="16924944" cy="2828817"/>
            <a:chOff x="0" y="0"/>
            <a:chExt cx="6174265" cy="103196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174265" cy="1031960"/>
            </a:xfrm>
            <a:custGeom>
              <a:avLst/>
              <a:gdLst/>
              <a:ahLst/>
              <a:cxnLst/>
              <a:rect r="r" b="b" t="t" l="l"/>
              <a:pathLst>
                <a:path h="1031960" w="6174265">
                  <a:moveTo>
                    <a:pt x="0" y="0"/>
                  </a:moveTo>
                  <a:lnTo>
                    <a:pt x="6174265" y="0"/>
                  </a:lnTo>
                  <a:lnTo>
                    <a:pt x="6174265" y="1031960"/>
                  </a:lnTo>
                  <a:lnTo>
                    <a:pt x="0" y="103196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7786238" y="1858266"/>
            <a:ext cx="9047880" cy="8719464"/>
          </a:xfrm>
          <a:custGeom>
            <a:avLst/>
            <a:gdLst/>
            <a:ahLst/>
            <a:cxnLst/>
            <a:rect r="r" b="b" t="t" l="l"/>
            <a:pathLst>
              <a:path h="8719464" w="9047880">
                <a:moveTo>
                  <a:pt x="0" y="0"/>
                </a:moveTo>
                <a:lnTo>
                  <a:pt x="9047880" y="0"/>
                </a:lnTo>
                <a:lnTo>
                  <a:pt x="9047880" y="8719463"/>
                </a:lnTo>
                <a:lnTo>
                  <a:pt x="0" y="87194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230458" y="102519"/>
            <a:ext cx="16279600" cy="1179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449"/>
              </a:lnSpc>
            </a:pPr>
            <a:r>
              <a:rPr lang="en-US" sz="6999" b="true">
                <a:solidFill>
                  <a:srgbClr val="003EA8"/>
                </a:solidFill>
                <a:latin typeface="DejaVu Serif Bold"/>
                <a:ea typeface="DejaVu Serif Bold"/>
                <a:cs typeface="DejaVu Serif Bold"/>
                <a:sym typeface="DejaVu Serif Bold"/>
              </a:rPr>
              <a:t>II</a:t>
            </a:r>
            <a:r>
              <a:rPr lang="en-US" b="true" sz="6999" u="sng">
                <a:solidFill>
                  <a:srgbClr val="003EA8"/>
                </a:solidFill>
                <a:latin typeface="DejaVu Serif Bold"/>
                <a:ea typeface="DejaVu Serif Bold"/>
                <a:cs typeface="DejaVu Serif Bold"/>
                <a:sym typeface="DejaVu Serif Bold"/>
              </a:rPr>
              <a:t>. Key Features of the Website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26258" y="1243614"/>
            <a:ext cx="18288000" cy="7674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65"/>
              </a:lnSpc>
            </a:pPr>
            <a:r>
              <a:rPr lang="en-US" sz="4819" b="true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2. Customer Features: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26258" y="3162835"/>
            <a:ext cx="6892967" cy="45163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82"/>
              </a:lnSpc>
              <a:spcBef>
                <a:spcPct val="0"/>
              </a:spcBef>
            </a:pPr>
            <a:r>
              <a:rPr lang="en-US" b="true" sz="5320">
                <a:solidFill>
                  <a:srgbClr val="000000"/>
                </a:solidFill>
                <a:latin typeface="DejaVu Serif Bold"/>
                <a:ea typeface="DejaVu Serif Bold"/>
                <a:cs typeface="DejaVu Serif Bold"/>
                <a:sym typeface="DejaVu Serif Bold"/>
              </a:rPr>
              <a:t>Product Reviews : </a:t>
            </a:r>
            <a:r>
              <a:rPr lang="en-US" sz="5320">
                <a:solidFill>
                  <a:srgbClr val="000000"/>
                </a:solidFill>
                <a:latin typeface="DejaVu Serif"/>
                <a:ea typeface="DejaVu Serif"/>
                <a:cs typeface="DejaVu Serif"/>
                <a:sym typeface="DejaVu Serif"/>
              </a:rPr>
              <a:t>Leave comments and rate products based on personal experience.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4354" r="-1468" b="-560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48629" y="3150919"/>
            <a:ext cx="18348334" cy="7250899"/>
            <a:chOff x="0" y="0"/>
            <a:chExt cx="6693522" cy="264514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693522" cy="2645147"/>
            </a:xfrm>
            <a:custGeom>
              <a:avLst/>
              <a:gdLst/>
              <a:ahLst/>
              <a:cxnLst/>
              <a:rect r="r" b="b" t="t" l="l"/>
              <a:pathLst>
                <a:path h="2645147" w="6693522">
                  <a:moveTo>
                    <a:pt x="0" y="0"/>
                  </a:moveTo>
                  <a:lnTo>
                    <a:pt x="6693522" y="0"/>
                  </a:lnTo>
                  <a:lnTo>
                    <a:pt x="6693522" y="2645147"/>
                  </a:lnTo>
                  <a:lnTo>
                    <a:pt x="0" y="2645147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548629" y="207284"/>
            <a:ext cx="16924944" cy="2828817"/>
            <a:chOff x="0" y="0"/>
            <a:chExt cx="6174265" cy="103196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174265" cy="1031960"/>
            </a:xfrm>
            <a:custGeom>
              <a:avLst/>
              <a:gdLst/>
              <a:ahLst/>
              <a:cxnLst/>
              <a:rect r="r" b="b" t="t" l="l"/>
              <a:pathLst>
                <a:path h="1031960" w="6174265">
                  <a:moveTo>
                    <a:pt x="0" y="0"/>
                  </a:moveTo>
                  <a:lnTo>
                    <a:pt x="6174265" y="0"/>
                  </a:lnTo>
                  <a:lnTo>
                    <a:pt x="6174265" y="1031960"/>
                  </a:lnTo>
                  <a:lnTo>
                    <a:pt x="0" y="103196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7528783" y="1621693"/>
            <a:ext cx="10535328" cy="8665307"/>
          </a:xfrm>
          <a:custGeom>
            <a:avLst/>
            <a:gdLst/>
            <a:ahLst/>
            <a:cxnLst/>
            <a:rect r="r" b="b" t="t" l="l"/>
            <a:pathLst>
              <a:path h="8665307" w="10535328">
                <a:moveTo>
                  <a:pt x="0" y="0"/>
                </a:moveTo>
                <a:lnTo>
                  <a:pt x="10535329" y="0"/>
                </a:lnTo>
                <a:lnTo>
                  <a:pt x="10535329" y="8665307"/>
                </a:lnTo>
                <a:lnTo>
                  <a:pt x="0" y="86653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230458" y="102519"/>
            <a:ext cx="16279600" cy="1179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449"/>
              </a:lnSpc>
            </a:pPr>
            <a:r>
              <a:rPr lang="en-US" sz="6999" b="true">
                <a:solidFill>
                  <a:srgbClr val="003EA8"/>
                </a:solidFill>
                <a:latin typeface="DejaVu Serif Bold"/>
                <a:ea typeface="DejaVu Serif Bold"/>
                <a:cs typeface="DejaVu Serif Bold"/>
                <a:sym typeface="DejaVu Serif Bold"/>
              </a:rPr>
              <a:t>II</a:t>
            </a:r>
            <a:r>
              <a:rPr lang="en-US" b="true" sz="6999" u="sng">
                <a:solidFill>
                  <a:srgbClr val="003EA8"/>
                </a:solidFill>
                <a:latin typeface="DejaVu Serif Bold"/>
                <a:ea typeface="DejaVu Serif Bold"/>
                <a:cs typeface="DejaVu Serif Bold"/>
                <a:sym typeface="DejaVu Serif Bold"/>
              </a:rPr>
              <a:t>. Key Features of the Website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26258" y="1243614"/>
            <a:ext cx="18288000" cy="7674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65"/>
              </a:lnSpc>
            </a:pPr>
            <a:r>
              <a:rPr lang="en-US" sz="4819" b="true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2. Customer Features: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26258" y="3162835"/>
            <a:ext cx="6892967" cy="54212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82"/>
              </a:lnSpc>
              <a:spcBef>
                <a:spcPct val="0"/>
              </a:spcBef>
            </a:pPr>
            <a:r>
              <a:rPr lang="en-US" b="true" sz="5320">
                <a:solidFill>
                  <a:srgbClr val="000000"/>
                </a:solidFill>
                <a:latin typeface="DejaVu Serif Bold"/>
                <a:ea typeface="DejaVu Serif Bold"/>
                <a:cs typeface="DejaVu Serif Bold"/>
                <a:sym typeface="DejaVu Serif Bold"/>
              </a:rPr>
              <a:t>Contact Support: </a:t>
            </a:r>
            <a:r>
              <a:rPr lang="en-US" sz="5320">
                <a:solidFill>
                  <a:srgbClr val="000000"/>
                </a:solidFill>
                <a:latin typeface="DejaVu Serif"/>
                <a:ea typeface="DejaVu Serif"/>
                <a:cs typeface="DejaVu Serif"/>
                <a:sym typeface="DejaVu Serif"/>
              </a:rPr>
              <a:t>Reach out to sellers for assistance or inquiries via a contact form or support chat.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4354" r="-1468" b="-560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48629" y="3150919"/>
            <a:ext cx="18348334" cy="7250899"/>
            <a:chOff x="0" y="0"/>
            <a:chExt cx="6693522" cy="264514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693522" cy="2645147"/>
            </a:xfrm>
            <a:custGeom>
              <a:avLst/>
              <a:gdLst/>
              <a:ahLst/>
              <a:cxnLst/>
              <a:rect r="r" b="b" t="t" l="l"/>
              <a:pathLst>
                <a:path h="2645147" w="6693522">
                  <a:moveTo>
                    <a:pt x="0" y="0"/>
                  </a:moveTo>
                  <a:lnTo>
                    <a:pt x="6693522" y="0"/>
                  </a:lnTo>
                  <a:lnTo>
                    <a:pt x="6693522" y="2645147"/>
                  </a:lnTo>
                  <a:lnTo>
                    <a:pt x="0" y="2645147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548629" y="207284"/>
            <a:ext cx="16924944" cy="2828817"/>
            <a:chOff x="0" y="0"/>
            <a:chExt cx="6174265" cy="103196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174265" cy="1031960"/>
            </a:xfrm>
            <a:custGeom>
              <a:avLst/>
              <a:gdLst/>
              <a:ahLst/>
              <a:cxnLst/>
              <a:rect r="r" b="b" t="t" l="l"/>
              <a:pathLst>
                <a:path h="1031960" w="6174265">
                  <a:moveTo>
                    <a:pt x="0" y="0"/>
                  </a:moveTo>
                  <a:lnTo>
                    <a:pt x="6174265" y="0"/>
                  </a:lnTo>
                  <a:lnTo>
                    <a:pt x="6174265" y="1031960"/>
                  </a:lnTo>
                  <a:lnTo>
                    <a:pt x="0" y="103196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7423781" y="1449368"/>
            <a:ext cx="10509516" cy="8363838"/>
          </a:xfrm>
          <a:custGeom>
            <a:avLst/>
            <a:gdLst/>
            <a:ahLst/>
            <a:cxnLst/>
            <a:rect r="r" b="b" t="t" l="l"/>
            <a:pathLst>
              <a:path h="8363838" w="10509516">
                <a:moveTo>
                  <a:pt x="0" y="0"/>
                </a:moveTo>
                <a:lnTo>
                  <a:pt x="10509516" y="0"/>
                </a:lnTo>
                <a:lnTo>
                  <a:pt x="10509516" y="8363838"/>
                </a:lnTo>
                <a:lnTo>
                  <a:pt x="0" y="83638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89" t="0" r="-289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230458" y="102519"/>
            <a:ext cx="16279600" cy="1179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449"/>
              </a:lnSpc>
            </a:pPr>
            <a:r>
              <a:rPr lang="en-US" sz="6999" b="true">
                <a:solidFill>
                  <a:srgbClr val="003EA8"/>
                </a:solidFill>
                <a:latin typeface="DejaVu Serif Bold"/>
                <a:ea typeface="DejaVu Serif Bold"/>
                <a:cs typeface="DejaVu Serif Bold"/>
                <a:sym typeface="DejaVu Serif Bold"/>
              </a:rPr>
              <a:t>II</a:t>
            </a:r>
            <a:r>
              <a:rPr lang="en-US" b="true" sz="6999" u="sng">
                <a:solidFill>
                  <a:srgbClr val="003EA8"/>
                </a:solidFill>
                <a:latin typeface="DejaVu Serif Bold"/>
                <a:ea typeface="DejaVu Serif Bold"/>
                <a:cs typeface="DejaVu Serif Bold"/>
                <a:sym typeface="DejaVu Serif Bold"/>
              </a:rPr>
              <a:t>. Key Features of the Website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26258" y="1243614"/>
            <a:ext cx="18288000" cy="7674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65"/>
              </a:lnSpc>
            </a:pPr>
            <a:r>
              <a:rPr lang="en-US" sz="4819" b="true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2. Customer Features: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-602292" y="3084244"/>
            <a:ext cx="7712084" cy="5810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954405" indent="-477203" lvl="1">
              <a:lnSpc>
                <a:spcPts val="5967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4420">
                <a:solidFill>
                  <a:srgbClr val="000000"/>
                </a:solidFill>
                <a:latin typeface="DejaVu Serif Bold"/>
                <a:ea typeface="DejaVu Serif Bold"/>
                <a:cs typeface="DejaVu Serif Bold"/>
                <a:sym typeface="DejaVu Serif Bold"/>
              </a:rPr>
              <a:t>Read News and Updates: </a:t>
            </a:r>
            <a:r>
              <a:rPr lang="en-US" sz="4420">
                <a:solidFill>
                  <a:srgbClr val="000000"/>
                </a:solidFill>
                <a:latin typeface="DejaVu Serif"/>
                <a:ea typeface="DejaVu Serif"/>
                <a:cs typeface="DejaVu Serif"/>
                <a:sym typeface="DejaVu Serif"/>
              </a:rPr>
              <a:t>Stay updated with the latest shop announcements, promotions, and beauty tips through the blog section.</a:t>
            </a:r>
          </a:p>
          <a:p>
            <a:pPr algn="ctr">
              <a:lnSpc>
                <a:spcPts val="4212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4354" r="-1468" b="-560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61712" y="406289"/>
            <a:ext cx="16445245" cy="1906519"/>
            <a:chOff x="0" y="0"/>
            <a:chExt cx="5999270" cy="69550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999270" cy="695503"/>
            </a:xfrm>
            <a:custGeom>
              <a:avLst/>
              <a:gdLst/>
              <a:ahLst/>
              <a:cxnLst/>
              <a:rect r="r" b="b" t="t" l="l"/>
              <a:pathLst>
                <a:path h="695503" w="5999270">
                  <a:moveTo>
                    <a:pt x="0" y="0"/>
                  </a:moveTo>
                  <a:lnTo>
                    <a:pt x="5999270" y="0"/>
                  </a:lnTo>
                  <a:lnTo>
                    <a:pt x="5999270" y="695503"/>
                  </a:lnTo>
                  <a:lnTo>
                    <a:pt x="0" y="695503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0" y="2173250"/>
            <a:ext cx="18566211" cy="8113750"/>
            <a:chOff x="0" y="0"/>
            <a:chExt cx="5897887" cy="257747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897887" cy="2577477"/>
            </a:xfrm>
            <a:custGeom>
              <a:avLst/>
              <a:gdLst/>
              <a:ahLst/>
              <a:cxnLst/>
              <a:rect r="r" b="b" t="t" l="l"/>
              <a:pathLst>
                <a:path h="2577477" w="5897887">
                  <a:moveTo>
                    <a:pt x="0" y="0"/>
                  </a:moveTo>
                  <a:lnTo>
                    <a:pt x="5897887" y="0"/>
                  </a:lnTo>
                  <a:lnTo>
                    <a:pt x="5897887" y="2577477"/>
                  </a:lnTo>
                  <a:lnTo>
                    <a:pt x="0" y="2577477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9908900" y="3235000"/>
            <a:ext cx="121908" cy="121908"/>
            <a:chOff x="0" y="0"/>
            <a:chExt cx="6350000" cy="63500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10055579" y="7995212"/>
            <a:ext cx="121908" cy="121908"/>
            <a:chOff x="0" y="0"/>
            <a:chExt cx="6350000" cy="63500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1880724" y="647679"/>
            <a:ext cx="15420467" cy="1074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99"/>
              </a:lnSpc>
            </a:pPr>
            <a:r>
              <a:rPr lang="en-US" b="true" sz="6999">
                <a:solidFill>
                  <a:srgbClr val="003EA8"/>
                </a:solidFill>
                <a:latin typeface="DejaVu Serif Bold"/>
                <a:ea typeface="DejaVu Serif Bold"/>
                <a:cs typeface="DejaVu Serif Bold"/>
                <a:sym typeface="DejaVu Serif Bold"/>
              </a:rPr>
              <a:t>II. WEB INTERFACE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-1485358" y="-407691"/>
            <a:ext cx="6732164" cy="1627960"/>
          </a:xfrm>
          <a:custGeom>
            <a:avLst/>
            <a:gdLst/>
            <a:ahLst/>
            <a:cxnLst/>
            <a:rect r="r" b="b" t="t" l="l"/>
            <a:pathLst>
              <a:path h="1627960" w="6732164">
                <a:moveTo>
                  <a:pt x="0" y="0"/>
                </a:moveTo>
                <a:lnTo>
                  <a:pt x="6732164" y="0"/>
                </a:lnTo>
                <a:lnTo>
                  <a:pt x="6732164" y="1627960"/>
                </a:lnTo>
                <a:lnTo>
                  <a:pt x="0" y="162796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6948248" y="1909270"/>
            <a:ext cx="10311052" cy="8377730"/>
          </a:xfrm>
          <a:custGeom>
            <a:avLst/>
            <a:gdLst/>
            <a:ahLst/>
            <a:cxnLst/>
            <a:rect r="r" b="b" t="t" l="l"/>
            <a:pathLst>
              <a:path h="8377730" w="10311052">
                <a:moveTo>
                  <a:pt x="0" y="0"/>
                </a:moveTo>
                <a:lnTo>
                  <a:pt x="10311052" y="0"/>
                </a:lnTo>
                <a:lnTo>
                  <a:pt x="10311052" y="8377730"/>
                </a:lnTo>
                <a:lnTo>
                  <a:pt x="0" y="837773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369470" y="5998766"/>
            <a:ext cx="3022508" cy="4114800"/>
          </a:xfrm>
          <a:custGeom>
            <a:avLst/>
            <a:gdLst/>
            <a:ahLst/>
            <a:cxnLst/>
            <a:rect r="r" b="b" t="t" l="l"/>
            <a:pathLst>
              <a:path h="4114800" w="3022508">
                <a:moveTo>
                  <a:pt x="0" y="0"/>
                </a:moveTo>
                <a:lnTo>
                  <a:pt x="3022508" y="0"/>
                </a:lnTo>
                <a:lnTo>
                  <a:pt x="302250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826770" y="1702715"/>
            <a:ext cx="4954548" cy="855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50"/>
              </a:lnSpc>
              <a:spcBef>
                <a:spcPct val="0"/>
              </a:spcBef>
            </a:pPr>
            <a:r>
              <a:rPr lang="en-US" b="true" sz="5000">
                <a:solidFill>
                  <a:srgbClr val="003EA8"/>
                </a:solidFill>
                <a:latin typeface="DejaVu Serif Bold"/>
                <a:ea typeface="DejaVu Serif Bold"/>
                <a:cs typeface="DejaVu Serif Bold"/>
                <a:sym typeface="DejaVu Serif Bold"/>
              </a:rPr>
              <a:t>1.</a:t>
            </a:r>
            <a:r>
              <a:rPr lang="en-US" b="true" sz="5000">
                <a:solidFill>
                  <a:srgbClr val="003EA8"/>
                </a:solidFill>
                <a:latin typeface="DejaVu Serif Bold"/>
                <a:ea typeface="DejaVu Serif Bold"/>
                <a:cs typeface="DejaVu Serif Bold"/>
                <a:sym typeface="DejaVu Serif Bold"/>
              </a:rPr>
              <a:t>Home Page: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4354" r="-1468" b="-560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13091" y="2488006"/>
            <a:ext cx="16454142" cy="7515490"/>
            <a:chOff x="0" y="0"/>
            <a:chExt cx="6002516" cy="274167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002515" cy="2741671"/>
            </a:xfrm>
            <a:custGeom>
              <a:avLst/>
              <a:gdLst/>
              <a:ahLst/>
              <a:cxnLst/>
              <a:rect r="r" b="b" t="t" l="l"/>
              <a:pathLst>
                <a:path h="2741671" w="6002515">
                  <a:moveTo>
                    <a:pt x="0" y="0"/>
                  </a:moveTo>
                  <a:lnTo>
                    <a:pt x="6002515" y="0"/>
                  </a:lnTo>
                  <a:lnTo>
                    <a:pt x="6002515" y="2741671"/>
                  </a:lnTo>
                  <a:lnTo>
                    <a:pt x="0" y="2741671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1693526" y="389478"/>
            <a:ext cx="15795020" cy="1907038"/>
            <a:chOff x="0" y="0"/>
            <a:chExt cx="5762066" cy="69569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762066" cy="695693"/>
            </a:xfrm>
            <a:custGeom>
              <a:avLst/>
              <a:gdLst/>
              <a:ahLst/>
              <a:cxnLst/>
              <a:rect r="r" b="b" t="t" l="l"/>
              <a:pathLst>
                <a:path h="695693" w="5762066">
                  <a:moveTo>
                    <a:pt x="0" y="0"/>
                  </a:moveTo>
                  <a:lnTo>
                    <a:pt x="5762066" y="0"/>
                  </a:lnTo>
                  <a:lnTo>
                    <a:pt x="5762066" y="695693"/>
                  </a:lnTo>
                  <a:lnTo>
                    <a:pt x="0" y="695693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7" id="7"/>
          <p:cNvSpPr/>
          <p:nvPr/>
        </p:nvSpPr>
        <p:spPr>
          <a:xfrm flipH="false" flipV="false" rot="-278358">
            <a:off x="-1432939" y="-269558"/>
            <a:ext cx="5304464" cy="1668495"/>
          </a:xfrm>
          <a:custGeom>
            <a:avLst/>
            <a:gdLst/>
            <a:ahLst/>
            <a:cxnLst/>
            <a:rect r="r" b="b" t="t" l="l"/>
            <a:pathLst>
              <a:path h="1668495" w="5304464">
                <a:moveTo>
                  <a:pt x="0" y="0"/>
                </a:moveTo>
                <a:lnTo>
                  <a:pt x="5304465" y="0"/>
                </a:lnTo>
                <a:lnTo>
                  <a:pt x="5304465" y="1668495"/>
                </a:lnTo>
                <a:lnTo>
                  <a:pt x="0" y="166849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8" id="8"/>
          <p:cNvSpPr/>
          <p:nvPr/>
        </p:nvSpPr>
        <p:spPr>
          <a:xfrm flipV="true">
            <a:off x="1804316" y="2910273"/>
            <a:ext cx="0" cy="6745738"/>
          </a:xfrm>
          <a:prstGeom prst="line">
            <a:avLst/>
          </a:prstGeom>
          <a:ln cap="flat" w="19050">
            <a:solidFill>
              <a:srgbClr val="CCCCC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 flipV="true">
            <a:off x="9600561" y="2910273"/>
            <a:ext cx="0" cy="6745738"/>
          </a:xfrm>
          <a:prstGeom prst="line">
            <a:avLst/>
          </a:prstGeom>
          <a:ln cap="flat" w="19050">
            <a:solidFill>
              <a:srgbClr val="CCCCCC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0" id="10"/>
          <p:cNvGrpSpPr/>
          <p:nvPr/>
        </p:nvGrpSpPr>
        <p:grpSpPr>
          <a:xfrm rot="0">
            <a:off x="14270095" y="6786211"/>
            <a:ext cx="4791997" cy="4775719"/>
            <a:chOff x="0" y="0"/>
            <a:chExt cx="6389330" cy="636762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338421"/>
              <a:ext cx="6389330" cy="6029204"/>
            </a:xfrm>
            <a:custGeom>
              <a:avLst/>
              <a:gdLst/>
              <a:ahLst/>
              <a:cxnLst/>
              <a:rect r="r" b="b" t="t" l="l"/>
              <a:pathLst>
                <a:path h="6029204" w="6389330">
                  <a:moveTo>
                    <a:pt x="0" y="0"/>
                  </a:moveTo>
                  <a:lnTo>
                    <a:pt x="6389330" y="0"/>
                  </a:lnTo>
                  <a:lnTo>
                    <a:pt x="6389330" y="6029204"/>
                  </a:lnTo>
                  <a:lnTo>
                    <a:pt x="0" y="60292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-203414">
              <a:off x="1228888" y="24588"/>
              <a:ext cx="868401" cy="1245020"/>
            </a:xfrm>
            <a:custGeom>
              <a:avLst/>
              <a:gdLst/>
              <a:ahLst/>
              <a:cxnLst/>
              <a:rect r="r" b="b" t="t" l="l"/>
              <a:pathLst>
                <a:path h="1245020" w="868401">
                  <a:moveTo>
                    <a:pt x="0" y="0"/>
                  </a:moveTo>
                  <a:lnTo>
                    <a:pt x="868401" y="0"/>
                  </a:lnTo>
                  <a:lnTo>
                    <a:pt x="868401" y="1245019"/>
                  </a:lnTo>
                  <a:lnTo>
                    <a:pt x="0" y="12450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AutoShape 13" id="13"/>
          <p:cNvSpPr/>
          <p:nvPr/>
        </p:nvSpPr>
        <p:spPr>
          <a:xfrm flipV="true">
            <a:off x="8271535" y="2910273"/>
            <a:ext cx="0" cy="6745738"/>
          </a:xfrm>
          <a:prstGeom prst="line">
            <a:avLst/>
          </a:prstGeom>
          <a:ln cap="flat" w="19050">
            <a:solidFill>
              <a:srgbClr val="CCCCC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4" id="14"/>
          <p:cNvSpPr/>
          <p:nvPr/>
        </p:nvSpPr>
        <p:spPr>
          <a:xfrm flipH="false" flipV="false" rot="0">
            <a:off x="15844401" y="430606"/>
            <a:ext cx="2443599" cy="2479667"/>
          </a:xfrm>
          <a:custGeom>
            <a:avLst/>
            <a:gdLst/>
            <a:ahLst/>
            <a:cxnLst/>
            <a:rect r="r" b="b" t="t" l="l"/>
            <a:pathLst>
              <a:path h="2479667" w="2443599">
                <a:moveTo>
                  <a:pt x="0" y="0"/>
                </a:moveTo>
                <a:lnTo>
                  <a:pt x="2443599" y="0"/>
                </a:lnTo>
                <a:lnTo>
                  <a:pt x="2443599" y="2479667"/>
                </a:lnTo>
                <a:lnTo>
                  <a:pt x="0" y="247966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918492" y="7224577"/>
            <a:ext cx="6162543" cy="1384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DejaVu Serif"/>
                <a:ea typeface="DejaVu Serif"/>
                <a:cs typeface="DejaVu Serif"/>
                <a:sym typeface="DejaVu Serif"/>
              </a:rPr>
              <a:t>TECHNOLOGIES USED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519215" y="657197"/>
            <a:ext cx="10839717" cy="1371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800"/>
              </a:lnSpc>
              <a:spcBef>
                <a:spcPct val="0"/>
              </a:spcBef>
            </a:pPr>
            <a:r>
              <a:rPr lang="en-US" b="true" sz="9000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INTRODUCTION: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045050" y="2566852"/>
            <a:ext cx="5552822" cy="2463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00"/>
              </a:lnSpc>
            </a:pPr>
          </a:p>
          <a:p>
            <a:pPr algn="l"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latin typeface="DejaVu Serif"/>
                <a:ea typeface="DejaVu Serif"/>
                <a:cs typeface="DejaVu Serif"/>
                <a:sym typeface="DejaVu Serif"/>
              </a:rPr>
              <a:t>OBJECTIVES OF THE WEBSITE</a:t>
            </a:r>
          </a:p>
          <a:p>
            <a:pPr algn="l">
              <a:lnSpc>
                <a:spcPts val="4900"/>
              </a:lnSpc>
            </a:pPr>
          </a:p>
        </p:txBody>
      </p:sp>
      <p:sp>
        <p:nvSpPr>
          <p:cNvPr name="TextBox 18" id="18"/>
          <p:cNvSpPr txBox="true"/>
          <p:nvPr/>
        </p:nvSpPr>
        <p:spPr>
          <a:xfrm rot="0">
            <a:off x="1028700" y="3177346"/>
            <a:ext cx="766091" cy="828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599"/>
              </a:lnSpc>
              <a:spcBef>
                <a:spcPct val="0"/>
              </a:spcBef>
            </a:pPr>
            <a:r>
              <a:rPr lang="en-US" b="true" sz="5499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1.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28700" y="4886851"/>
            <a:ext cx="766091" cy="828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599"/>
              </a:lnSpc>
              <a:spcBef>
                <a:spcPct val="0"/>
              </a:spcBef>
            </a:pPr>
            <a:r>
              <a:rPr lang="en-US" b="true" sz="5499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2.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847725" y="7126152"/>
            <a:ext cx="766091" cy="828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599"/>
              </a:lnSpc>
              <a:spcBef>
                <a:spcPct val="0"/>
              </a:spcBef>
            </a:pPr>
            <a:r>
              <a:rPr lang="en-US" b="true" sz="5499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3.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8556028" y="3290752"/>
            <a:ext cx="766091" cy="828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599"/>
              </a:lnSpc>
              <a:spcBef>
                <a:spcPct val="0"/>
              </a:spcBef>
            </a:pPr>
            <a:r>
              <a:rPr lang="en-US" b="true" sz="5499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4.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8643970" y="5376727"/>
            <a:ext cx="766091" cy="828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599"/>
              </a:lnSpc>
              <a:spcBef>
                <a:spcPct val="0"/>
              </a:spcBef>
            </a:pPr>
            <a:r>
              <a:rPr lang="en-US" b="true" sz="5499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5.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974955" y="5306877"/>
            <a:ext cx="5622918" cy="1384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DejaVu Serif"/>
                <a:ea typeface="DejaVu Serif"/>
                <a:cs typeface="DejaVu Serif"/>
                <a:sym typeface="DejaVu Serif"/>
              </a:rPr>
              <a:t> FEATURES OF THE WEBSITE KEY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9772011" y="3036752"/>
            <a:ext cx="6894083" cy="2089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DejaVu Serif"/>
                <a:ea typeface="DejaVu Serif"/>
                <a:cs typeface="DejaVu Serif"/>
                <a:sym typeface="DejaVu Serif"/>
              </a:rPr>
              <a:t>CHALLENGES AND SOLUTIONS</a:t>
            </a:r>
          </a:p>
          <a:p>
            <a:pPr algn="l">
              <a:lnSpc>
                <a:spcPts val="5599"/>
              </a:lnSpc>
            </a:pPr>
          </a:p>
        </p:txBody>
      </p:sp>
      <p:sp>
        <p:nvSpPr>
          <p:cNvPr name="TextBox 25" id="25"/>
          <p:cNvSpPr txBox="true"/>
          <p:nvPr/>
        </p:nvSpPr>
        <p:spPr>
          <a:xfrm rot="0">
            <a:off x="9772011" y="5060814"/>
            <a:ext cx="6894083" cy="1384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DejaVu Serif"/>
                <a:ea typeface="DejaVu Serif"/>
                <a:cs typeface="DejaVu Serif"/>
                <a:sym typeface="DejaVu Serif"/>
              </a:rPr>
              <a:t> BENEFITS OF THE WEBSITE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8643970" y="6786211"/>
            <a:ext cx="766091" cy="828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599"/>
              </a:lnSpc>
              <a:spcBef>
                <a:spcPct val="0"/>
              </a:spcBef>
            </a:pPr>
            <a:r>
              <a:rPr lang="en-US" b="true" sz="5499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6.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9714861" y="6945177"/>
            <a:ext cx="6894083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DejaVu Serif"/>
                <a:ea typeface="DejaVu Serif"/>
                <a:cs typeface="DejaVu Serif"/>
                <a:sym typeface="DejaVu Serif"/>
              </a:rPr>
              <a:t>CONCLUSION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4354" r="-1468" b="-560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61712" y="406289"/>
            <a:ext cx="16445245" cy="1906519"/>
            <a:chOff x="0" y="0"/>
            <a:chExt cx="5999270" cy="69550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999270" cy="695503"/>
            </a:xfrm>
            <a:custGeom>
              <a:avLst/>
              <a:gdLst/>
              <a:ahLst/>
              <a:cxnLst/>
              <a:rect r="r" b="b" t="t" l="l"/>
              <a:pathLst>
                <a:path h="695503" w="5999270">
                  <a:moveTo>
                    <a:pt x="0" y="0"/>
                  </a:moveTo>
                  <a:lnTo>
                    <a:pt x="5999270" y="0"/>
                  </a:lnTo>
                  <a:lnTo>
                    <a:pt x="5999270" y="695503"/>
                  </a:lnTo>
                  <a:lnTo>
                    <a:pt x="0" y="695503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0" y="2173250"/>
            <a:ext cx="18566211" cy="8113750"/>
            <a:chOff x="0" y="0"/>
            <a:chExt cx="5897887" cy="257747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897887" cy="2577477"/>
            </a:xfrm>
            <a:custGeom>
              <a:avLst/>
              <a:gdLst/>
              <a:ahLst/>
              <a:cxnLst/>
              <a:rect r="r" b="b" t="t" l="l"/>
              <a:pathLst>
                <a:path h="2577477" w="5897887">
                  <a:moveTo>
                    <a:pt x="0" y="0"/>
                  </a:moveTo>
                  <a:lnTo>
                    <a:pt x="5897887" y="0"/>
                  </a:lnTo>
                  <a:lnTo>
                    <a:pt x="5897887" y="2577477"/>
                  </a:lnTo>
                  <a:lnTo>
                    <a:pt x="0" y="2577477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9908900" y="3235000"/>
            <a:ext cx="121908" cy="121908"/>
            <a:chOff x="0" y="0"/>
            <a:chExt cx="6350000" cy="63500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10055579" y="7995212"/>
            <a:ext cx="121908" cy="121908"/>
            <a:chOff x="0" y="0"/>
            <a:chExt cx="6350000" cy="63500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1880724" y="647679"/>
            <a:ext cx="15420467" cy="1074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99"/>
              </a:lnSpc>
            </a:pPr>
            <a:r>
              <a:rPr lang="en-US" b="true" sz="6999">
                <a:solidFill>
                  <a:srgbClr val="003EA8"/>
                </a:solidFill>
                <a:latin typeface="DejaVu Serif Bold"/>
                <a:ea typeface="DejaVu Serif Bold"/>
                <a:cs typeface="DejaVu Serif Bold"/>
                <a:sym typeface="DejaVu Serif Bold"/>
              </a:rPr>
              <a:t>II. WEB INTERFACE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-1485358" y="-407691"/>
            <a:ext cx="6732164" cy="1627960"/>
          </a:xfrm>
          <a:custGeom>
            <a:avLst/>
            <a:gdLst/>
            <a:ahLst/>
            <a:cxnLst/>
            <a:rect r="r" b="b" t="t" l="l"/>
            <a:pathLst>
              <a:path h="1627960" w="6732164">
                <a:moveTo>
                  <a:pt x="0" y="0"/>
                </a:moveTo>
                <a:lnTo>
                  <a:pt x="6732164" y="0"/>
                </a:lnTo>
                <a:lnTo>
                  <a:pt x="6732164" y="1627960"/>
                </a:lnTo>
                <a:lnTo>
                  <a:pt x="0" y="162796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7014527" y="1788440"/>
            <a:ext cx="9636748" cy="8498560"/>
          </a:xfrm>
          <a:custGeom>
            <a:avLst/>
            <a:gdLst/>
            <a:ahLst/>
            <a:cxnLst/>
            <a:rect r="r" b="b" t="t" l="l"/>
            <a:pathLst>
              <a:path h="8498560" w="9636748">
                <a:moveTo>
                  <a:pt x="0" y="0"/>
                </a:moveTo>
                <a:lnTo>
                  <a:pt x="9636748" y="0"/>
                </a:lnTo>
                <a:lnTo>
                  <a:pt x="9636748" y="8498560"/>
                </a:lnTo>
                <a:lnTo>
                  <a:pt x="0" y="849856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1948" r="0" b="-1948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244733" y="7222744"/>
            <a:ext cx="2926365" cy="3064256"/>
          </a:xfrm>
          <a:custGeom>
            <a:avLst/>
            <a:gdLst/>
            <a:ahLst/>
            <a:cxnLst/>
            <a:rect r="r" b="b" t="t" l="l"/>
            <a:pathLst>
              <a:path h="3064256" w="2926365">
                <a:moveTo>
                  <a:pt x="0" y="0"/>
                </a:moveTo>
                <a:lnTo>
                  <a:pt x="2926365" y="0"/>
                </a:lnTo>
                <a:lnTo>
                  <a:pt x="2926365" y="3064256"/>
                </a:lnTo>
                <a:lnTo>
                  <a:pt x="0" y="306425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244733" y="1702715"/>
            <a:ext cx="6118622" cy="855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50"/>
              </a:lnSpc>
              <a:spcBef>
                <a:spcPct val="0"/>
              </a:spcBef>
            </a:pPr>
            <a:r>
              <a:rPr lang="en-US" b="true" sz="5000">
                <a:solidFill>
                  <a:srgbClr val="003EA8"/>
                </a:solidFill>
                <a:latin typeface="DejaVu Serif Bold"/>
                <a:ea typeface="DejaVu Serif Bold"/>
                <a:cs typeface="DejaVu Serif Bold"/>
                <a:sym typeface="DejaVu Serif Bold"/>
              </a:rPr>
              <a:t>2.  Product Page: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4354" r="-1468" b="-560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61712" y="406289"/>
            <a:ext cx="16445245" cy="1906519"/>
            <a:chOff x="0" y="0"/>
            <a:chExt cx="5999270" cy="69550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999270" cy="695503"/>
            </a:xfrm>
            <a:custGeom>
              <a:avLst/>
              <a:gdLst/>
              <a:ahLst/>
              <a:cxnLst/>
              <a:rect r="r" b="b" t="t" l="l"/>
              <a:pathLst>
                <a:path h="695503" w="5999270">
                  <a:moveTo>
                    <a:pt x="0" y="0"/>
                  </a:moveTo>
                  <a:lnTo>
                    <a:pt x="5999270" y="0"/>
                  </a:lnTo>
                  <a:lnTo>
                    <a:pt x="5999270" y="695503"/>
                  </a:lnTo>
                  <a:lnTo>
                    <a:pt x="0" y="695503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0" y="2173250"/>
            <a:ext cx="18566211" cy="8113750"/>
            <a:chOff x="0" y="0"/>
            <a:chExt cx="5897887" cy="257747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897887" cy="2577477"/>
            </a:xfrm>
            <a:custGeom>
              <a:avLst/>
              <a:gdLst/>
              <a:ahLst/>
              <a:cxnLst/>
              <a:rect r="r" b="b" t="t" l="l"/>
              <a:pathLst>
                <a:path h="2577477" w="5897887">
                  <a:moveTo>
                    <a:pt x="0" y="0"/>
                  </a:moveTo>
                  <a:lnTo>
                    <a:pt x="5897887" y="0"/>
                  </a:lnTo>
                  <a:lnTo>
                    <a:pt x="5897887" y="2577477"/>
                  </a:lnTo>
                  <a:lnTo>
                    <a:pt x="0" y="2577477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9908900" y="3235000"/>
            <a:ext cx="121908" cy="121908"/>
            <a:chOff x="0" y="0"/>
            <a:chExt cx="6350000" cy="63500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10055579" y="7995212"/>
            <a:ext cx="121908" cy="121908"/>
            <a:chOff x="0" y="0"/>
            <a:chExt cx="6350000" cy="63500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1880724" y="647679"/>
            <a:ext cx="15420467" cy="1074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99"/>
              </a:lnSpc>
            </a:pPr>
            <a:r>
              <a:rPr lang="en-US" b="true" sz="6999">
                <a:solidFill>
                  <a:srgbClr val="003EA8"/>
                </a:solidFill>
                <a:latin typeface="DejaVu Serif Bold"/>
                <a:ea typeface="DejaVu Serif Bold"/>
                <a:cs typeface="DejaVu Serif Bold"/>
                <a:sym typeface="DejaVu Serif Bold"/>
              </a:rPr>
              <a:t>II. WEB INTERFACE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-1485358" y="-407691"/>
            <a:ext cx="6732164" cy="1627960"/>
          </a:xfrm>
          <a:custGeom>
            <a:avLst/>
            <a:gdLst/>
            <a:ahLst/>
            <a:cxnLst/>
            <a:rect r="r" b="b" t="t" l="l"/>
            <a:pathLst>
              <a:path h="1627960" w="6732164">
                <a:moveTo>
                  <a:pt x="0" y="0"/>
                </a:moveTo>
                <a:lnTo>
                  <a:pt x="6732164" y="0"/>
                </a:lnTo>
                <a:lnTo>
                  <a:pt x="6732164" y="1627960"/>
                </a:lnTo>
                <a:lnTo>
                  <a:pt x="0" y="162796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6136599" y="1722099"/>
            <a:ext cx="10672773" cy="8564901"/>
          </a:xfrm>
          <a:custGeom>
            <a:avLst/>
            <a:gdLst/>
            <a:ahLst/>
            <a:cxnLst/>
            <a:rect r="r" b="b" t="t" l="l"/>
            <a:pathLst>
              <a:path h="8564901" w="10672773">
                <a:moveTo>
                  <a:pt x="0" y="0"/>
                </a:moveTo>
                <a:lnTo>
                  <a:pt x="10672774" y="0"/>
                </a:lnTo>
                <a:lnTo>
                  <a:pt x="10672774" y="8564901"/>
                </a:lnTo>
                <a:lnTo>
                  <a:pt x="0" y="856490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216100" y="6230125"/>
            <a:ext cx="3329247" cy="4114800"/>
          </a:xfrm>
          <a:custGeom>
            <a:avLst/>
            <a:gdLst/>
            <a:ahLst/>
            <a:cxnLst/>
            <a:rect r="r" b="b" t="t" l="l"/>
            <a:pathLst>
              <a:path h="4114800" w="3329247">
                <a:moveTo>
                  <a:pt x="0" y="0"/>
                </a:moveTo>
                <a:lnTo>
                  <a:pt x="3329247" y="0"/>
                </a:lnTo>
                <a:lnTo>
                  <a:pt x="332924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0" y="1702715"/>
            <a:ext cx="6608088" cy="1720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50"/>
              </a:lnSpc>
              <a:spcBef>
                <a:spcPct val="0"/>
              </a:spcBef>
            </a:pPr>
            <a:r>
              <a:rPr lang="en-US" b="true" sz="5000">
                <a:solidFill>
                  <a:srgbClr val="003EA8"/>
                </a:solidFill>
                <a:latin typeface="DejaVu Serif Bold"/>
                <a:ea typeface="DejaVu Serif Bold"/>
                <a:cs typeface="DejaVu Serif Bold"/>
                <a:sym typeface="DejaVu Serif Bold"/>
              </a:rPr>
              <a:t>3. Featured Products: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4354" r="-1468" b="-560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61712" y="406289"/>
            <a:ext cx="16445245" cy="1906519"/>
            <a:chOff x="0" y="0"/>
            <a:chExt cx="5999270" cy="69550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999270" cy="695503"/>
            </a:xfrm>
            <a:custGeom>
              <a:avLst/>
              <a:gdLst/>
              <a:ahLst/>
              <a:cxnLst/>
              <a:rect r="r" b="b" t="t" l="l"/>
              <a:pathLst>
                <a:path h="695503" w="5999270">
                  <a:moveTo>
                    <a:pt x="0" y="0"/>
                  </a:moveTo>
                  <a:lnTo>
                    <a:pt x="5999270" y="0"/>
                  </a:lnTo>
                  <a:lnTo>
                    <a:pt x="5999270" y="695503"/>
                  </a:lnTo>
                  <a:lnTo>
                    <a:pt x="0" y="695503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0" y="2173250"/>
            <a:ext cx="18566211" cy="8113750"/>
            <a:chOff x="0" y="0"/>
            <a:chExt cx="5897887" cy="257747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897887" cy="2577477"/>
            </a:xfrm>
            <a:custGeom>
              <a:avLst/>
              <a:gdLst/>
              <a:ahLst/>
              <a:cxnLst/>
              <a:rect r="r" b="b" t="t" l="l"/>
              <a:pathLst>
                <a:path h="2577477" w="5897887">
                  <a:moveTo>
                    <a:pt x="0" y="0"/>
                  </a:moveTo>
                  <a:lnTo>
                    <a:pt x="5897887" y="0"/>
                  </a:lnTo>
                  <a:lnTo>
                    <a:pt x="5897887" y="2577477"/>
                  </a:lnTo>
                  <a:lnTo>
                    <a:pt x="0" y="2577477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9908900" y="3235000"/>
            <a:ext cx="121908" cy="121908"/>
            <a:chOff x="0" y="0"/>
            <a:chExt cx="6350000" cy="63500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10055579" y="7995212"/>
            <a:ext cx="121908" cy="121908"/>
            <a:chOff x="0" y="0"/>
            <a:chExt cx="6350000" cy="63500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1880724" y="647679"/>
            <a:ext cx="15420467" cy="1074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99"/>
              </a:lnSpc>
            </a:pPr>
            <a:r>
              <a:rPr lang="en-US" b="true" sz="6999">
                <a:solidFill>
                  <a:srgbClr val="003EA8"/>
                </a:solidFill>
                <a:latin typeface="DejaVu Serif Bold"/>
                <a:ea typeface="DejaVu Serif Bold"/>
                <a:cs typeface="DejaVu Serif Bold"/>
                <a:sym typeface="DejaVu Serif Bold"/>
              </a:rPr>
              <a:t>II. WEB INTERFACE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-1485358" y="-407691"/>
            <a:ext cx="6732164" cy="1627960"/>
          </a:xfrm>
          <a:custGeom>
            <a:avLst/>
            <a:gdLst/>
            <a:ahLst/>
            <a:cxnLst/>
            <a:rect r="r" b="b" t="t" l="l"/>
            <a:pathLst>
              <a:path h="1627960" w="6732164">
                <a:moveTo>
                  <a:pt x="0" y="0"/>
                </a:moveTo>
                <a:lnTo>
                  <a:pt x="6732164" y="0"/>
                </a:lnTo>
                <a:lnTo>
                  <a:pt x="6732164" y="1627960"/>
                </a:lnTo>
                <a:lnTo>
                  <a:pt x="0" y="162796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6214612" y="1788440"/>
            <a:ext cx="10740677" cy="8498560"/>
          </a:xfrm>
          <a:custGeom>
            <a:avLst/>
            <a:gdLst/>
            <a:ahLst/>
            <a:cxnLst/>
            <a:rect r="r" b="b" t="t" l="l"/>
            <a:pathLst>
              <a:path h="8498560" w="10740677">
                <a:moveTo>
                  <a:pt x="0" y="0"/>
                </a:moveTo>
                <a:lnTo>
                  <a:pt x="10740677" y="0"/>
                </a:lnTo>
                <a:lnTo>
                  <a:pt x="10740677" y="8498560"/>
                </a:lnTo>
                <a:lnTo>
                  <a:pt x="0" y="849856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272211" y="7995212"/>
            <a:ext cx="1791762" cy="2291788"/>
          </a:xfrm>
          <a:custGeom>
            <a:avLst/>
            <a:gdLst/>
            <a:ahLst/>
            <a:cxnLst/>
            <a:rect r="r" b="b" t="t" l="l"/>
            <a:pathLst>
              <a:path h="2291788" w="1791762">
                <a:moveTo>
                  <a:pt x="0" y="0"/>
                </a:moveTo>
                <a:lnTo>
                  <a:pt x="1791762" y="0"/>
                </a:lnTo>
                <a:lnTo>
                  <a:pt x="1791762" y="2291788"/>
                </a:lnTo>
                <a:lnTo>
                  <a:pt x="0" y="229178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821650" y="1702715"/>
            <a:ext cx="4964787" cy="855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50"/>
              </a:lnSpc>
              <a:spcBef>
                <a:spcPct val="0"/>
              </a:spcBef>
            </a:pPr>
            <a:r>
              <a:rPr lang="en-US" b="true" sz="5000">
                <a:solidFill>
                  <a:srgbClr val="003EA8"/>
                </a:solidFill>
                <a:latin typeface="DejaVu Serif Bold"/>
                <a:ea typeface="DejaVu Serif Bold"/>
                <a:cs typeface="DejaVu Serif Bold"/>
                <a:sym typeface="DejaVu Serif Bold"/>
              </a:rPr>
              <a:t>4. News Page: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4354" r="-1468" b="-560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61712" y="406289"/>
            <a:ext cx="16445245" cy="1906519"/>
            <a:chOff x="0" y="0"/>
            <a:chExt cx="5999270" cy="69550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999270" cy="695503"/>
            </a:xfrm>
            <a:custGeom>
              <a:avLst/>
              <a:gdLst/>
              <a:ahLst/>
              <a:cxnLst/>
              <a:rect r="r" b="b" t="t" l="l"/>
              <a:pathLst>
                <a:path h="695503" w="5999270">
                  <a:moveTo>
                    <a:pt x="0" y="0"/>
                  </a:moveTo>
                  <a:lnTo>
                    <a:pt x="5999270" y="0"/>
                  </a:lnTo>
                  <a:lnTo>
                    <a:pt x="5999270" y="695503"/>
                  </a:lnTo>
                  <a:lnTo>
                    <a:pt x="0" y="695503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0" y="2173250"/>
            <a:ext cx="18566211" cy="8113750"/>
            <a:chOff x="0" y="0"/>
            <a:chExt cx="5897887" cy="257747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897887" cy="2577477"/>
            </a:xfrm>
            <a:custGeom>
              <a:avLst/>
              <a:gdLst/>
              <a:ahLst/>
              <a:cxnLst/>
              <a:rect r="r" b="b" t="t" l="l"/>
              <a:pathLst>
                <a:path h="2577477" w="5897887">
                  <a:moveTo>
                    <a:pt x="0" y="0"/>
                  </a:moveTo>
                  <a:lnTo>
                    <a:pt x="5897887" y="0"/>
                  </a:lnTo>
                  <a:lnTo>
                    <a:pt x="5897887" y="2577477"/>
                  </a:lnTo>
                  <a:lnTo>
                    <a:pt x="0" y="2577477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9908900" y="3235000"/>
            <a:ext cx="121908" cy="121908"/>
            <a:chOff x="0" y="0"/>
            <a:chExt cx="6350000" cy="63500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10055579" y="7995212"/>
            <a:ext cx="121908" cy="121908"/>
            <a:chOff x="0" y="0"/>
            <a:chExt cx="6350000" cy="63500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1880724" y="647679"/>
            <a:ext cx="15420467" cy="1074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99"/>
              </a:lnSpc>
            </a:pPr>
            <a:r>
              <a:rPr lang="en-US" b="true" sz="6999">
                <a:solidFill>
                  <a:srgbClr val="003EA8"/>
                </a:solidFill>
                <a:latin typeface="DejaVu Serif Bold"/>
                <a:ea typeface="DejaVu Serif Bold"/>
                <a:cs typeface="DejaVu Serif Bold"/>
                <a:sym typeface="DejaVu Serif Bold"/>
              </a:rPr>
              <a:t>II. WEB INTERFACE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-1485358" y="-407691"/>
            <a:ext cx="6732164" cy="1627960"/>
          </a:xfrm>
          <a:custGeom>
            <a:avLst/>
            <a:gdLst/>
            <a:ahLst/>
            <a:cxnLst/>
            <a:rect r="r" b="b" t="t" l="l"/>
            <a:pathLst>
              <a:path h="1627960" w="6732164">
                <a:moveTo>
                  <a:pt x="0" y="0"/>
                </a:moveTo>
                <a:lnTo>
                  <a:pt x="6732164" y="0"/>
                </a:lnTo>
                <a:lnTo>
                  <a:pt x="6732164" y="1627960"/>
                </a:lnTo>
                <a:lnTo>
                  <a:pt x="0" y="162796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6730576" y="1788440"/>
            <a:ext cx="11557424" cy="8292575"/>
          </a:xfrm>
          <a:custGeom>
            <a:avLst/>
            <a:gdLst/>
            <a:ahLst/>
            <a:cxnLst/>
            <a:rect r="r" b="b" t="t" l="l"/>
            <a:pathLst>
              <a:path h="8292575" w="11557424">
                <a:moveTo>
                  <a:pt x="0" y="0"/>
                </a:moveTo>
                <a:lnTo>
                  <a:pt x="11557424" y="0"/>
                </a:lnTo>
                <a:lnTo>
                  <a:pt x="11557424" y="8292575"/>
                </a:lnTo>
                <a:lnTo>
                  <a:pt x="0" y="829257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342" t="0" r="-1342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42161" y="7861712"/>
            <a:ext cx="1634038" cy="2425288"/>
          </a:xfrm>
          <a:custGeom>
            <a:avLst/>
            <a:gdLst/>
            <a:ahLst/>
            <a:cxnLst/>
            <a:rect r="r" b="b" t="t" l="l"/>
            <a:pathLst>
              <a:path h="2425288" w="1634038">
                <a:moveTo>
                  <a:pt x="0" y="0"/>
                </a:moveTo>
                <a:lnTo>
                  <a:pt x="1634037" y="0"/>
                </a:lnTo>
                <a:lnTo>
                  <a:pt x="1634037" y="2425288"/>
                </a:lnTo>
                <a:lnTo>
                  <a:pt x="0" y="242528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42161" y="1702715"/>
            <a:ext cx="6323767" cy="855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50"/>
              </a:lnSpc>
              <a:spcBef>
                <a:spcPct val="0"/>
              </a:spcBef>
            </a:pPr>
            <a:r>
              <a:rPr lang="en-US" b="true" sz="5000">
                <a:solidFill>
                  <a:srgbClr val="003EA8"/>
                </a:solidFill>
                <a:latin typeface="DejaVu Serif Bold"/>
                <a:ea typeface="DejaVu Serif Bold"/>
                <a:cs typeface="DejaVu Serif Bold"/>
                <a:sym typeface="DejaVu Serif Bold"/>
              </a:rPr>
              <a:t>5. About Us Page: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4354" r="-1468" b="-560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61712" y="406289"/>
            <a:ext cx="16445245" cy="1906519"/>
            <a:chOff x="0" y="0"/>
            <a:chExt cx="5999270" cy="69550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999270" cy="695503"/>
            </a:xfrm>
            <a:custGeom>
              <a:avLst/>
              <a:gdLst/>
              <a:ahLst/>
              <a:cxnLst/>
              <a:rect r="r" b="b" t="t" l="l"/>
              <a:pathLst>
                <a:path h="695503" w="5999270">
                  <a:moveTo>
                    <a:pt x="0" y="0"/>
                  </a:moveTo>
                  <a:lnTo>
                    <a:pt x="5999270" y="0"/>
                  </a:lnTo>
                  <a:lnTo>
                    <a:pt x="5999270" y="695503"/>
                  </a:lnTo>
                  <a:lnTo>
                    <a:pt x="0" y="695503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0" y="2173250"/>
            <a:ext cx="18566211" cy="8113750"/>
            <a:chOff x="0" y="0"/>
            <a:chExt cx="5897887" cy="257747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897887" cy="2577477"/>
            </a:xfrm>
            <a:custGeom>
              <a:avLst/>
              <a:gdLst/>
              <a:ahLst/>
              <a:cxnLst/>
              <a:rect r="r" b="b" t="t" l="l"/>
              <a:pathLst>
                <a:path h="2577477" w="5897887">
                  <a:moveTo>
                    <a:pt x="0" y="0"/>
                  </a:moveTo>
                  <a:lnTo>
                    <a:pt x="5897887" y="0"/>
                  </a:lnTo>
                  <a:lnTo>
                    <a:pt x="5897887" y="2577477"/>
                  </a:lnTo>
                  <a:lnTo>
                    <a:pt x="0" y="2577477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9908900" y="3235000"/>
            <a:ext cx="121908" cy="121908"/>
            <a:chOff x="0" y="0"/>
            <a:chExt cx="6350000" cy="63500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10055579" y="7995212"/>
            <a:ext cx="121908" cy="121908"/>
            <a:chOff x="0" y="0"/>
            <a:chExt cx="6350000" cy="63500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1880724" y="647679"/>
            <a:ext cx="15420467" cy="1074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99"/>
              </a:lnSpc>
            </a:pPr>
            <a:r>
              <a:rPr lang="en-US" b="true" sz="6999">
                <a:solidFill>
                  <a:srgbClr val="003EA8"/>
                </a:solidFill>
                <a:latin typeface="DejaVu Serif Bold"/>
                <a:ea typeface="DejaVu Serif Bold"/>
                <a:cs typeface="DejaVu Serif Bold"/>
                <a:sym typeface="DejaVu Serif Bold"/>
              </a:rPr>
              <a:t>II. WEB INTERFACE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-1485358" y="-407691"/>
            <a:ext cx="6732164" cy="1627960"/>
          </a:xfrm>
          <a:custGeom>
            <a:avLst/>
            <a:gdLst/>
            <a:ahLst/>
            <a:cxnLst/>
            <a:rect r="r" b="b" t="t" l="l"/>
            <a:pathLst>
              <a:path h="1627960" w="6732164">
                <a:moveTo>
                  <a:pt x="0" y="0"/>
                </a:moveTo>
                <a:lnTo>
                  <a:pt x="6732164" y="0"/>
                </a:lnTo>
                <a:lnTo>
                  <a:pt x="6732164" y="1627960"/>
                </a:lnTo>
                <a:lnTo>
                  <a:pt x="0" y="162796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6889565" y="1667781"/>
            <a:ext cx="8673428" cy="8619219"/>
          </a:xfrm>
          <a:custGeom>
            <a:avLst/>
            <a:gdLst/>
            <a:ahLst/>
            <a:cxnLst/>
            <a:rect r="r" b="b" t="t" l="l"/>
            <a:pathLst>
              <a:path h="8619219" w="8673428">
                <a:moveTo>
                  <a:pt x="0" y="0"/>
                </a:moveTo>
                <a:lnTo>
                  <a:pt x="8673429" y="0"/>
                </a:lnTo>
                <a:lnTo>
                  <a:pt x="8673429" y="8619219"/>
                </a:lnTo>
                <a:lnTo>
                  <a:pt x="0" y="861921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7301191" y="8376700"/>
            <a:ext cx="698868" cy="1763200"/>
          </a:xfrm>
          <a:custGeom>
            <a:avLst/>
            <a:gdLst/>
            <a:ahLst/>
            <a:cxnLst/>
            <a:rect r="r" b="b" t="t" l="l"/>
            <a:pathLst>
              <a:path h="1763200" w="698868">
                <a:moveTo>
                  <a:pt x="0" y="0"/>
                </a:moveTo>
                <a:lnTo>
                  <a:pt x="698869" y="0"/>
                </a:lnTo>
                <a:lnTo>
                  <a:pt x="698869" y="1763200"/>
                </a:lnTo>
                <a:lnTo>
                  <a:pt x="0" y="17632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291530" y="1702715"/>
            <a:ext cx="4025027" cy="855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50"/>
              </a:lnSpc>
              <a:spcBef>
                <a:spcPct val="0"/>
              </a:spcBef>
            </a:pPr>
            <a:r>
              <a:rPr lang="en-US" b="true" sz="5000">
                <a:solidFill>
                  <a:srgbClr val="003EA8"/>
                </a:solidFill>
                <a:latin typeface="DejaVu Serif Bold"/>
                <a:ea typeface="DejaVu Serif Bold"/>
                <a:cs typeface="DejaVu Serif Bold"/>
                <a:sym typeface="DejaVu Serif Bold"/>
              </a:rPr>
              <a:t>6. Wishlist: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4354" r="-1468" b="-560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737402" y="291782"/>
            <a:ext cx="13459616" cy="2110535"/>
            <a:chOff x="0" y="0"/>
            <a:chExt cx="3286657" cy="51536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286657" cy="515364"/>
            </a:xfrm>
            <a:custGeom>
              <a:avLst/>
              <a:gdLst/>
              <a:ahLst/>
              <a:cxnLst/>
              <a:rect r="r" b="b" t="t" l="l"/>
              <a:pathLst>
                <a:path h="515364" w="3286657">
                  <a:moveTo>
                    <a:pt x="0" y="0"/>
                  </a:moveTo>
                  <a:lnTo>
                    <a:pt x="3286657" y="0"/>
                  </a:lnTo>
                  <a:lnTo>
                    <a:pt x="3286657" y="515364"/>
                  </a:lnTo>
                  <a:lnTo>
                    <a:pt x="0" y="515364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0" y="2075183"/>
            <a:ext cx="11555854" cy="8060823"/>
            <a:chOff x="0" y="0"/>
            <a:chExt cx="4114760" cy="287026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114760" cy="2870264"/>
            </a:xfrm>
            <a:custGeom>
              <a:avLst/>
              <a:gdLst/>
              <a:ahLst/>
              <a:cxnLst/>
              <a:rect r="r" b="b" t="t" l="l"/>
              <a:pathLst>
                <a:path h="2870264" w="4114760">
                  <a:moveTo>
                    <a:pt x="0" y="0"/>
                  </a:moveTo>
                  <a:lnTo>
                    <a:pt x="4114760" y="0"/>
                  </a:lnTo>
                  <a:lnTo>
                    <a:pt x="4114760" y="2870264"/>
                  </a:lnTo>
                  <a:lnTo>
                    <a:pt x="0" y="2870264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11555854" y="0"/>
            <a:ext cx="7087021" cy="10287000"/>
            <a:chOff x="0" y="0"/>
            <a:chExt cx="2585364" cy="375272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585364" cy="3752726"/>
            </a:xfrm>
            <a:custGeom>
              <a:avLst/>
              <a:gdLst/>
              <a:ahLst/>
              <a:cxnLst/>
              <a:rect r="r" b="b" t="t" l="l"/>
              <a:pathLst>
                <a:path h="3752726" w="2585364">
                  <a:moveTo>
                    <a:pt x="0" y="0"/>
                  </a:moveTo>
                  <a:lnTo>
                    <a:pt x="2585364" y="0"/>
                  </a:lnTo>
                  <a:lnTo>
                    <a:pt x="2585364" y="3752726"/>
                  </a:lnTo>
                  <a:lnTo>
                    <a:pt x="0" y="3752726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11853923" y="1634483"/>
            <a:ext cx="2212979" cy="2472602"/>
          </a:xfrm>
          <a:custGeom>
            <a:avLst/>
            <a:gdLst/>
            <a:ahLst/>
            <a:cxnLst/>
            <a:rect r="r" b="b" t="t" l="l"/>
            <a:pathLst>
              <a:path h="2472602" w="2212979">
                <a:moveTo>
                  <a:pt x="0" y="0"/>
                </a:moveTo>
                <a:lnTo>
                  <a:pt x="2212979" y="0"/>
                </a:lnTo>
                <a:lnTo>
                  <a:pt x="2212979" y="2472602"/>
                </a:lnTo>
                <a:lnTo>
                  <a:pt x="0" y="24726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5099365" y="1634483"/>
            <a:ext cx="1801777" cy="2077521"/>
          </a:xfrm>
          <a:custGeom>
            <a:avLst/>
            <a:gdLst/>
            <a:ahLst/>
            <a:cxnLst/>
            <a:rect r="r" b="b" t="t" l="l"/>
            <a:pathLst>
              <a:path h="2077521" w="1801777">
                <a:moveTo>
                  <a:pt x="0" y="0"/>
                </a:moveTo>
                <a:lnTo>
                  <a:pt x="1801777" y="0"/>
                </a:lnTo>
                <a:lnTo>
                  <a:pt x="1801777" y="2077520"/>
                </a:lnTo>
                <a:lnTo>
                  <a:pt x="0" y="207752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5646185" y="4107085"/>
            <a:ext cx="2220566" cy="1998509"/>
          </a:xfrm>
          <a:custGeom>
            <a:avLst/>
            <a:gdLst/>
            <a:ahLst/>
            <a:cxnLst/>
            <a:rect r="r" b="b" t="t" l="l"/>
            <a:pathLst>
              <a:path h="1998509" w="2220566">
                <a:moveTo>
                  <a:pt x="0" y="0"/>
                </a:moveTo>
                <a:lnTo>
                  <a:pt x="2220566" y="0"/>
                </a:lnTo>
                <a:lnTo>
                  <a:pt x="2220566" y="1998509"/>
                </a:lnTo>
                <a:lnTo>
                  <a:pt x="0" y="19985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2002317" y="5104007"/>
            <a:ext cx="3097048" cy="1745609"/>
          </a:xfrm>
          <a:custGeom>
            <a:avLst/>
            <a:gdLst/>
            <a:ahLst/>
            <a:cxnLst/>
            <a:rect r="r" b="b" t="t" l="l"/>
            <a:pathLst>
              <a:path h="1745609" w="3097048">
                <a:moveTo>
                  <a:pt x="0" y="0"/>
                </a:moveTo>
                <a:lnTo>
                  <a:pt x="3097048" y="0"/>
                </a:lnTo>
                <a:lnTo>
                  <a:pt x="3097048" y="1745608"/>
                </a:lnTo>
                <a:lnTo>
                  <a:pt x="0" y="174560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5740150" y="6867781"/>
            <a:ext cx="2126601" cy="2087935"/>
          </a:xfrm>
          <a:custGeom>
            <a:avLst/>
            <a:gdLst/>
            <a:ahLst/>
            <a:cxnLst/>
            <a:rect r="r" b="b" t="t" l="l"/>
            <a:pathLst>
              <a:path h="2087935" w="2126601">
                <a:moveTo>
                  <a:pt x="0" y="0"/>
                </a:moveTo>
                <a:lnTo>
                  <a:pt x="2126601" y="0"/>
                </a:lnTo>
                <a:lnTo>
                  <a:pt x="2126601" y="2087935"/>
                </a:lnTo>
                <a:lnTo>
                  <a:pt x="0" y="208793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1925960" y="7119595"/>
            <a:ext cx="3173405" cy="1667480"/>
          </a:xfrm>
          <a:custGeom>
            <a:avLst/>
            <a:gdLst/>
            <a:ahLst/>
            <a:cxnLst/>
            <a:rect r="r" b="b" t="t" l="l"/>
            <a:pathLst>
              <a:path h="1667480" w="3173405">
                <a:moveTo>
                  <a:pt x="0" y="0"/>
                </a:moveTo>
                <a:lnTo>
                  <a:pt x="3173405" y="0"/>
                </a:lnTo>
                <a:lnTo>
                  <a:pt x="3173405" y="1667480"/>
                </a:lnTo>
                <a:lnTo>
                  <a:pt x="0" y="166748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75328" y="1387965"/>
            <a:ext cx="10484220" cy="93876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09"/>
              </a:lnSpc>
            </a:pPr>
            <a:r>
              <a:rPr lang="en-US" sz="4776" b="true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The website is built using:</a:t>
            </a:r>
          </a:p>
          <a:p>
            <a:pPr algn="l" marL="1031296" indent="-515648" lvl="1">
              <a:lnSpc>
                <a:spcPts val="6209"/>
              </a:lnSpc>
              <a:buFont typeface="Arial"/>
              <a:buChar char="•"/>
            </a:pPr>
            <a:r>
              <a:rPr lang="en-US" sz="4776">
                <a:solidFill>
                  <a:srgbClr val="003EA8"/>
                </a:solidFill>
                <a:latin typeface="Muli"/>
                <a:ea typeface="Muli"/>
                <a:cs typeface="Muli"/>
                <a:sym typeface="Muli"/>
              </a:rPr>
              <a:t>Frontend: HTML, CSS, JavaScript, and frameworks like Bootstrap for a modern and</a:t>
            </a:r>
            <a:r>
              <a:rPr lang="en-US" sz="4776">
                <a:solidFill>
                  <a:srgbClr val="003EA8"/>
                </a:solidFill>
                <a:latin typeface="Muli"/>
                <a:ea typeface="Muli"/>
                <a:cs typeface="Muli"/>
                <a:sym typeface="Muli"/>
              </a:rPr>
              <a:t> responsive design.</a:t>
            </a:r>
          </a:p>
          <a:p>
            <a:pPr algn="l" marL="1031296" indent="-515648" lvl="1">
              <a:lnSpc>
                <a:spcPts val="6209"/>
              </a:lnSpc>
              <a:buFont typeface="Arial"/>
              <a:buChar char="•"/>
            </a:pPr>
            <a:r>
              <a:rPr lang="en-US" sz="4776">
                <a:solidFill>
                  <a:srgbClr val="003EA8"/>
                </a:solidFill>
                <a:latin typeface="Muli"/>
                <a:ea typeface="Muli"/>
                <a:cs typeface="Muli"/>
                <a:sym typeface="Muli"/>
              </a:rPr>
              <a:t>Backend: PHP and MySQL to handle data m</a:t>
            </a:r>
            <a:r>
              <a:rPr lang="en-US" sz="4776">
                <a:solidFill>
                  <a:srgbClr val="003EA8"/>
                </a:solidFill>
                <a:latin typeface="Muli"/>
                <a:ea typeface="Muli"/>
                <a:cs typeface="Muli"/>
                <a:sym typeface="Muli"/>
              </a:rPr>
              <a:t>anagement and ensure smooth functionality.</a:t>
            </a:r>
          </a:p>
          <a:p>
            <a:pPr algn="l" marL="1031296" indent="-515648" lvl="1">
              <a:lnSpc>
                <a:spcPts val="6209"/>
              </a:lnSpc>
              <a:buFont typeface="Arial"/>
              <a:buChar char="•"/>
            </a:pPr>
            <a:r>
              <a:rPr lang="en-US" sz="4776">
                <a:solidFill>
                  <a:srgbClr val="003EA8"/>
                </a:solidFill>
                <a:latin typeface="Muli"/>
                <a:ea typeface="Muli"/>
                <a:cs typeface="Muli"/>
                <a:sym typeface="Muli"/>
              </a:rPr>
              <a:t>Tools: Platforms like IntelliJ IDEA and Laragon for development and testing.</a:t>
            </a:r>
          </a:p>
          <a:p>
            <a:pPr algn="l">
              <a:lnSpc>
                <a:spcPts val="6209"/>
              </a:lnSpc>
            </a:pPr>
          </a:p>
        </p:txBody>
      </p:sp>
      <p:sp>
        <p:nvSpPr>
          <p:cNvPr name="TextBox 16" id="16"/>
          <p:cNvSpPr txBox="true"/>
          <p:nvPr/>
        </p:nvSpPr>
        <p:spPr>
          <a:xfrm rot="0">
            <a:off x="1613754" y="415505"/>
            <a:ext cx="13485611" cy="931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200"/>
              </a:lnSpc>
              <a:spcBef>
                <a:spcPct val="0"/>
              </a:spcBef>
            </a:pPr>
            <a:r>
              <a:rPr lang="en-US" b="true" sz="6000">
                <a:solidFill>
                  <a:srgbClr val="003EA8"/>
                </a:solidFill>
                <a:latin typeface="DejaVu Serif Bold"/>
                <a:ea typeface="DejaVu Serif Bold"/>
                <a:cs typeface="DejaVu Serif Bold"/>
                <a:sym typeface="DejaVu Serif Bold"/>
              </a:rPr>
              <a:t>III</a:t>
            </a:r>
            <a:r>
              <a:rPr lang="en-US" b="true" sz="6000" u="sng">
                <a:solidFill>
                  <a:srgbClr val="003EA8"/>
                </a:solidFill>
                <a:latin typeface="DejaVu Serif Bold"/>
                <a:ea typeface="DejaVu Serif Bold"/>
                <a:cs typeface="DejaVu Serif Bold"/>
                <a:sym typeface="DejaVu Serif Bold"/>
              </a:rPr>
              <a:t>. Technologies Used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4354" r="-1468" b="-560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737402" y="291782"/>
            <a:ext cx="13459616" cy="2110535"/>
            <a:chOff x="0" y="0"/>
            <a:chExt cx="3286657" cy="51536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286657" cy="515364"/>
            </a:xfrm>
            <a:custGeom>
              <a:avLst/>
              <a:gdLst/>
              <a:ahLst/>
              <a:cxnLst/>
              <a:rect r="r" b="b" t="t" l="l"/>
              <a:pathLst>
                <a:path h="515364" w="3286657">
                  <a:moveTo>
                    <a:pt x="0" y="0"/>
                  </a:moveTo>
                  <a:lnTo>
                    <a:pt x="3286657" y="0"/>
                  </a:lnTo>
                  <a:lnTo>
                    <a:pt x="3286657" y="515364"/>
                  </a:lnTo>
                  <a:lnTo>
                    <a:pt x="0" y="515364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0" y="2075183"/>
            <a:ext cx="11555854" cy="8060823"/>
            <a:chOff x="0" y="0"/>
            <a:chExt cx="4114760" cy="287026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114760" cy="2870264"/>
            </a:xfrm>
            <a:custGeom>
              <a:avLst/>
              <a:gdLst/>
              <a:ahLst/>
              <a:cxnLst/>
              <a:rect r="r" b="b" t="t" l="l"/>
              <a:pathLst>
                <a:path h="2870264" w="4114760">
                  <a:moveTo>
                    <a:pt x="0" y="0"/>
                  </a:moveTo>
                  <a:lnTo>
                    <a:pt x="4114760" y="0"/>
                  </a:lnTo>
                  <a:lnTo>
                    <a:pt x="4114760" y="2870264"/>
                  </a:lnTo>
                  <a:lnTo>
                    <a:pt x="0" y="2870264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11555854" y="602292"/>
            <a:ext cx="7087021" cy="10287000"/>
            <a:chOff x="0" y="0"/>
            <a:chExt cx="2585364" cy="375272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585364" cy="3752726"/>
            </a:xfrm>
            <a:custGeom>
              <a:avLst/>
              <a:gdLst/>
              <a:ahLst/>
              <a:cxnLst/>
              <a:rect r="r" b="b" t="t" l="l"/>
              <a:pathLst>
                <a:path h="3752726" w="2585364">
                  <a:moveTo>
                    <a:pt x="0" y="0"/>
                  </a:moveTo>
                  <a:lnTo>
                    <a:pt x="2585364" y="0"/>
                  </a:lnTo>
                  <a:lnTo>
                    <a:pt x="2585364" y="3752726"/>
                  </a:lnTo>
                  <a:lnTo>
                    <a:pt x="0" y="3752726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9" id="9"/>
          <p:cNvSpPr txBox="true"/>
          <p:nvPr/>
        </p:nvSpPr>
        <p:spPr>
          <a:xfrm rot="0">
            <a:off x="300183" y="2018033"/>
            <a:ext cx="15278465" cy="88121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19"/>
              </a:lnSpc>
            </a:pPr>
            <a:r>
              <a:rPr lang="en-US" sz="5476" b="true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Building the website came with several challenges:</a:t>
            </a:r>
          </a:p>
          <a:p>
            <a:pPr algn="l" marL="1031297" indent="-515649" lvl="1">
              <a:lnSpc>
                <a:spcPts val="6209"/>
              </a:lnSpc>
              <a:buFont typeface="Arial"/>
              <a:buChar char="•"/>
            </a:pPr>
            <a:r>
              <a:rPr lang="en-US" sz="4776">
                <a:solidFill>
                  <a:srgbClr val="003EA8"/>
                </a:solidFill>
                <a:latin typeface="Muli"/>
                <a:ea typeface="Muli"/>
                <a:cs typeface="Muli"/>
                <a:sym typeface="Muli"/>
              </a:rPr>
              <a:t>Ensuring Fast Loading Times: We optimized images and</a:t>
            </a:r>
            <a:r>
              <a:rPr lang="en-US" sz="4776">
                <a:solidFill>
                  <a:srgbClr val="003EA8"/>
                </a:solidFill>
                <a:latin typeface="Muli"/>
                <a:ea typeface="Muli"/>
                <a:cs typeface="Muli"/>
                <a:sym typeface="Muli"/>
              </a:rPr>
              <a:t> scripts to improve performance.</a:t>
            </a:r>
          </a:p>
          <a:p>
            <a:pPr algn="l" marL="1031297" indent="-515649" lvl="1">
              <a:lnSpc>
                <a:spcPts val="6209"/>
              </a:lnSpc>
              <a:buFont typeface="Arial"/>
              <a:buChar char="•"/>
            </a:pPr>
            <a:r>
              <a:rPr lang="en-US" sz="4776">
                <a:solidFill>
                  <a:srgbClr val="003EA8"/>
                </a:solidFill>
                <a:latin typeface="Muli"/>
                <a:ea typeface="Muli"/>
                <a:cs typeface="Muli"/>
                <a:sym typeface="Muli"/>
              </a:rPr>
              <a:t>Se</a:t>
            </a:r>
            <a:r>
              <a:rPr lang="en-US" sz="4776">
                <a:solidFill>
                  <a:srgbClr val="003EA8"/>
                </a:solidFill>
                <a:latin typeface="Muli"/>
                <a:ea typeface="Muli"/>
                <a:cs typeface="Muli"/>
                <a:sym typeface="Muli"/>
              </a:rPr>
              <a:t>cure Transactions: We integrated SSL certificates and a trusted p</a:t>
            </a:r>
            <a:r>
              <a:rPr lang="en-US" sz="4776">
                <a:solidFill>
                  <a:srgbClr val="003EA8"/>
                </a:solidFill>
                <a:latin typeface="Muli"/>
                <a:ea typeface="Muli"/>
                <a:cs typeface="Muli"/>
                <a:sym typeface="Muli"/>
              </a:rPr>
              <a:t>ayment gateway to protect customer data.</a:t>
            </a:r>
          </a:p>
          <a:p>
            <a:pPr algn="l" marL="1031297" indent="-515649" lvl="1">
              <a:lnSpc>
                <a:spcPts val="6209"/>
              </a:lnSpc>
              <a:buFont typeface="Arial"/>
              <a:buChar char="•"/>
            </a:pPr>
            <a:r>
              <a:rPr lang="en-US" sz="4776">
                <a:solidFill>
                  <a:srgbClr val="003EA8"/>
                </a:solidFill>
                <a:latin typeface="Muli"/>
                <a:ea typeface="Muli"/>
                <a:cs typeface="Muli"/>
                <a:sym typeface="Muli"/>
              </a:rPr>
              <a:t>Product Image Display Issues: Debugging image upload errors to ensure all product details are displayed correctly.</a:t>
            </a:r>
          </a:p>
          <a:p>
            <a:pPr algn="l">
              <a:lnSpc>
                <a:spcPts val="6209"/>
              </a:lnSpc>
            </a:pP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5578648" y="66265"/>
            <a:ext cx="2709352" cy="2561569"/>
          </a:xfrm>
          <a:custGeom>
            <a:avLst/>
            <a:gdLst/>
            <a:ahLst/>
            <a:cxnLst/>
            <a:rect r="r" b="b" t="t" l="l"/>
            <a:pathLst>
              <a:path h="2561569" w="2709352">
                <a:moveTo>
                  <a:pt x="0" y="0"/>
                </a:moveTo>
                <a:lnTo>
                  <a:pt x="2709352" y="0"/>
                </a:lnTo>
                <a:lnTo>
                  <a:pt x="2709352" y="2561569"/>
                </a:lnTo>
                <a:lnTo>
                  <a:pt x="0" y="256156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5099365" y="7852273"/>
            <a:ext cx="3092609" cy="2434727"/>
          </a:xfrm>
          <a:custGeom>
            <a:avLst/>
            <a:gdLst/>
            <a:ahLst/>
            <a:cxnLst/>
            <a:rect r="r" b="b" t="t" l="l"/>
            <a:pathLst>
              <a:path h="2434727" w="3092609">
                <a:moveTo>
                  <a:pt x="0" y="0"/>
                </a:moveTo>
                <a:lnTo>
                  <a:pt x="3092609" y="0"/>
                </a:lnTo>
                <a:lnTo>
                  <a:pt x="3092609" y="2434727"/>
                </a:lnTo>
                <a:lnTo>
                  <a:pt x="0" y="243472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613754" y="415505"/>
            <a:ext cx="13485611" cy="931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200"/>
              </a:lnSpc>
              <a:spcBef>
                <a:spcPct val="0"/>
              </a:spcBef>
            </a:pPr>
            <a:r>
              <a:rPr lang="en-US" b="true" sz="6000">
                <a:solidFill>
                  <a:srgbClr val="003EA8"/>
                </a:solidFill>
                <a:latin typeface="DejaVu Serif Bold"/>
                <a:ea typeface="DejaVu Serif Bold"/>
                <a:cs typeface="DejaVu Serif Bold"/>
                <a:sym typeface="DejaVu Serif Bold"/>
              </a:rPr>
              <a:t>IV. Challenges and Solutions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4354" r="-1468" b="-560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737402" y="291782"/>
            <a:ext cx="13459616" cy="2110535"/>
            <a:chOff x="0" y="0"/>
            <a:chExt cx="3286657" cy="51536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286657" cy="515364"/>
            </a:xfrm>
            <a:custGeom>
              <a:avLst/>
              <a:gdLst/>
              <a:ahLst/>
              <a:cxnLst/>
              <a:rect r="r" b="b" t="t" l="l"/>
              <a:pathLst>
                <a:path h="515364" w="3286657">
                  <a:moveTo>
                    <a:pt x="0" y="0"/>
                  </a:moveTo>
                  <a:lnTo>
                    <a:pt x="3286657" y="0"/>
                  </a:lnTo>
                  <a:lnTo>
                    <a:pt x="3286657" y="515364"/>
                  </a:lnTo>
                  <a:lnTo>
                    <a:pt x="0" y="515364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0" y="2075183"/>
            <a:ext cx="11555854" cy="8060823"/>
            <a:chOff x="0" y="0"/>
            <a:chExt cx="4114760" cy="287026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114760" cy="2870264"/>
            </a:xfrm>
            <a:custGeom>
              <a:avLst/>
              <a:gdLst/>
              <a:ahLst/>
              <a:cxnLst/>
              <a:rect r="r" b="b" t="t" l="l"/>
              <a:pathLst>
                <a:path h="2870264" w="4114760">
                  <a:moveTo>
                    <a:pt x="0" y="0"/>
                  </a:moveTo>
                  <a:lnTo>
                    <a:pt x="4114760" y="0"/>
                  </a:lnTo>
                  <a:lnTo>
                    <a:pt x="4114760" y="2870264"/>
                  </a:lnTo>
                  <a:lnTo>
                    <a:pt x="0" y="2870264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11555854" y="0"/>
            <a:ext cx="7087021" cy="10287000"/>
            <a:chOff x="0" y="0"/>
            <a:chExt cx="2585364" cy="375272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585364" cy="3752726"/>
            </a:xfrm>
            <a:custGeom>
              <a:avLst/>
              <a:gdLst/>
              <a:ahLst/>
              <a:cxnLst/>
              <a:rect r="r" b="b" t="t" l="l"/>
              <a:pathLst>
                <a:path h="3752726" w="2585364">
                  <a:moveTo>
                    <a:pt x="0" y="0"/>
                  </a:moveTo>
                  <a:lnTo>
                    <a:pt x="2585364" y="0"/>
                  </a:lnTo>
                  <a:lnTo>
                    <a:pt x="2585364" y="3752726"/>
                  </a:lnTo>
                  <a:lnTo>
                    <a:pt x="0" y="3752726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9" id="9"/>
          <p:cNvSpPr txBox="true"/>
          <p:nvPr/>
        </p:nvSpPr>
        <p:spPr>
          <a:xfrm rot="0">
            <a:off x="343970" y="1795825"/>
            <a:ext cx="14531623" cy="81619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39"/>
              </a:lnSpc>
            </a:pPr>
            <a:r>
              <a:rPr lang="en-US" sz="5876" b="true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This website brings several advantages to the business:</a:t>
            </a:r>
          </a:p>
          <a:p>
            <a:pPr algn="l" marL="1031297" indent="-515649" lvl="1">
              <a:lnSpc>
                <a:spcPts val="6209"/>
              </a:lnSpc>
              <a:buFont typeface="Arial"/>
              <a:buChar char="•"/>
            </a:pPr>
            <a:r>
              <a:rPr lang="en-US" sz="4776">
                <a:solidFill>
                  <a:srgbClr val="003EA8"/>
                </a:solidFill>
                <a:latin typeface="Muli"/>
                <a:ea typeface="Muli"/>
                <a:cs typeface="Muli"/>
                <a:sym typeface="Muli"/>
              </a:rPr>
              <a:t>Increased Accessibility: Customers can</a:t>
            </a:r>
            <a:r>
              <a:rPr lang="en-US" sz="4776">
                <a:solidFill>
                  <a:srgbClr val="003EA8"/>
                </a:solidFill>
                <a:latin typeface="Muli"/>
                <a:ea typeface="Muli"/>
                <a:cs typeface="Muli"/>
                <a:sym typeface="Muli"/>
              </a:rPr>
              <a:t> shop anytime, anywhere.</a:t>
            </a:r>
          </a:p>
          <a:p>
            <a:pPr algn="l" marL="1031297" indent="-515649" lvl="1">
              <a:lnSpc>
                <a:spcPts val="6209"/>
              </a:lnSpc>
              <a:buFont typeface="Arial"/>
              <a:buChar char="•"/>
            </a:pPr>
            <a:r>
              <a:rPr lang="en-US" sz="4776">
                <a:solidFill>
                  <a:srgbClr val="003EA8"/>
                </a:solidFill>
                <a:latin typeface="Muli"/>
                <a:ea typeface="Muli"/>
                <a:cs typeface="Muli"/>
                <a:sym typeface="Muli"/>
              </a:rPr>
              <a:t>Brand Visibility: An attractive website enhances the br</a:t>
            </a:r>
            <a:r>
              <a:rPr lang="en-US" sz="4776">
                <a:solidFill>
                  <a:srgbClr val="003EA8"/>
                </a:solidFill>
                <a:latin typeface="Muli"/>
                <a:ea typeface="Muli"/>
                <a:cs typeface="Muli"/>
                <a:sym typeface="Muli"/>
              </a:rPr>
              <a:t>and image and attracts new customers.</a:t>
            </a:r>
          </a:p>
          <a:p>
            <a:pPr algn="l" marL="1031297" indent="-515649" lvl="1">
              <a:lnSpc>
                <a:spcPts val="6209"/>
              </a:lnSpc>
              <a:buFont typeface="Arial"/>
              <a:buChar char="•"/>
            </a:pPr>
            <a:r>
              <a:rPr lang="en-US" sz="4776">
                <a:solidFill>
                  <a:srgbClr val="003EA8"/>
                </a:solidFill>
                <a:latin typeface="Muli"/>
                <a:ea typeface="Muli"/>
                <a:cs typeface="Muli"/>
                <a:sym typeface="Muli"/>
              </a:rPr>
              <a:t>Data Analytics: The admin panel helps the business analyze sales trends and customer preferences.</a:t>
            </a:r>
          </a:p>
          <a:p>
            <a:pPr algn="l">
              <a:lnSpc>
                <a:spcPts val="6209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711408" y="282257"/>
            <a:ext cx="13485611" cy="1036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039"/>
              </a:lnSpc>
              <a:spcBef>
                <a:spcPct val="0"/>
              </a:spcBef>
            </a:pPr>
            <a:r>
              <a:rPr lang="en-US" b="true" sz="6699">
                <a:solidFill>
                  <a:srgbClr val="003EA8"/>
                </a:solidFill>
                <a:latin typeface="DejaVu Serif Bold"/>
                <a:ea typeface="DejaVu Serif Bold"/>
                <a:cs typeface="DejaVu Serif Bold"/>
                <a:sym typeface="DejaVu Serif Bold"/>
              </a:rPr>
              <a:t>V. Benefits of the Website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4354" r="-1468" b="-560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05495" y="657204"/>
            <a:ext cx="16436355" cy="1907038"/>
            <a:chOff x="0" y="0"/>
            <a:chExt cx="5996027" cy="69569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996027" cy="695693"/>
            </a:xfrm>
            <a:custGeom>
              <a:avLst/>
              <a:gdLst/>
              <a:ahLst/>
              <a:cxnLst/>
              <a:rect r="r" b="b" t="t" l="l"/>
              <a:pathLst>
                <a:path h="695693" w="5996027">
                  <a:moveTo>
                    <a:pt x="0" y="0"/>
                  </a:moveTo>
                  <a:lnTo>
                    <a:pt x="5996027" y="0"/>
                  </a:lnTo>
                  <a:lnTo>
                    <a:pt x="5996027" y="695693"/>
                  </a:lnTo>
                  <a:lnTo>
                    <a:pt x="0" y="695693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332143" y="2742291"/>
            <a:ext cx="17445039" cy="7007261"/>
            <a:chOff x="0" y="0"/>
            <a:chExt cx="6179474" cy="248214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179474" cy="2482149"/>
            </a:xfrm>
            <a:custGeom>
              <a:avLst/>
              <a:gdLst/>
              <a:ahLst/>
              <a:cxnLst/>
              <a:rect r="r" b="b" t="t" l="l"/>
              <a:pathLst>
                <a:path h="2482149" w="6179474">
                  <a:moveTo>
                    <a:pt x="0" y="0"/>
                  </a:moveTo>
                  <a:lnTo>
                    <a:pt x="6179474" y="0"/>
                  </a:lnTo>
                  <a:lnTo>
                    <a:pt x="6179474" y="2482149"/>
                  </a:lnTo>
                  <a:lnTo>
                    <a:pt x="0" y="2482149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905495" y="2947483"/>
            <a:ext cx="15721301" cy="5895326"/>
            <a:chOff x="0" y="0"/>
            <a:chExt cx="20961735" cy="7860435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0"/>
              <a:ext cx="20961735" cy="8001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799"/>
                </a:lnSpc>
              </a:pPr>
              <a:r>
                <a:rPr lang="en-US" sz="3999" b="true">
                  <a:solidFill>
                    <a:srgbClr val="003EA8"/>
                  </a:solidFill>
                  <a:latin typeface="Muli Bold"/>
                  <a:ea typeface="Muli Bold"/>
                  <a:cs typeface="Muli Bold"/>
                  <a:sym typeface="Muli Bold"/>
                </a:rPr>
                <a:t>Product Overview: 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887711"/>
              <a:ext cx="20961735" cy="69807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863599" indent="-431800" lvl="1">
                <a:lnSpc>
                  <a:spcPts val="5199"/>
                </a:lnSpc>
                <a:buFont typeface="Arial"/>
                <a:buChar char="•"/>
              </a:pPr>
              <a:r>
                <a:rPr lang="en-US" sz="3999">
                  <a:solidFill>
                    <a:srgbClr val="000000"/>
                  </a:solidFill>
                  <a:latin typeface="Cabin"/>
                  <a:ea typeface="Cabin"/>
                  <a:cs typeface="Cabin"/>
                  <a:sym typeface="Cabin"/>
                </a:rPr>
                <a:t>In conclusion, building an e-commerce website for cosmetic products is a strategic move for any business looking to grow in the digital age. With a focus on user experience, security, and functionality, such a platform not only satisfies customer needs but also drives business success.</a:t>
              </a:r>
            </a:p>
            <a:p>
              <a:pPr algn="l" marL="863599" indent="-431800" lvl="1">
                <a:lnSpc>
                  <a:spcPts val="5199"/>
                </a:lnSpc>
                <a:buFont typeface="Arial"/>
                <a:buChar char="•"/>
              </a:pPr>
              <a:r>
                <a:rPr lang="en-US" sz="3999">
                  <a:solidFill>
                    <a:srgbClr val="000000"/>
                  </a:solidFill>
                  <a:latin typeface="Cabin"/>
                  <a:ea typeface="Cabin"/>
                  <a:cs typeface="Cabin"/>
                  <a:sym typeface="Cabin"/>
                </a:rPr>
                <a:t>Thank you for your attention. I’m happy to answer any questions you may have.</a:t>
              </a:r>
            </a:p>
            <a:p>
              <a:pPr algn="l">
                <a:lnSpc>
                  <a:spcPts val="5199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true" flipV="false" rot="0">
            <a:off x="13954813" y="9474115"/>
            <a:ext cx="4585506" cy="1625770"/>
          </a:xfrm>
          <a:custGeom>
            <a:avLst/>
            <a:gdLst/>
            <a:ahLst/>
            <a:cxnLst/>
            <a:rect r="r" b="b" t="t" l="l"/>
            <a:pathLst>
              <a:path h="1625770" w="4585506">
                <a:moveTo>
                  <a:pt x="4585506" y="0"/>
                </a:moveTo>
                <a:lnTo>
                  <a:pt x="0" y="0"/>
                </a:lnTo>
                <a:lnTo>
                  <a:pt x="0" y="1625770"/>
                </a:lnTo>
                <a:lnTo>
                  <a:pt x="4585506" y="1625770"/>
                </a:lnTo>
                <a:lnTo>
                  <a:pt x="4585506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641794">
            <a:off x="8923192" y="-178822"/>
            <a:ext cx="441616" cy="633141"/>
          </a:xfrm>
          <a:custGeom>
            <a:avLst/>
            <a:gdLst/>
            <a:ahLst/>
            <a:cxnLst/>
            <a:rect r="r" b="b" t="t" l="l"/>
            <a:pathLst>
              <a:path h="633141" w="441616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5606310" y="60602"/>
            <a:ext cx="2681690" cy="2681690"/>
          </a:xfrm>
          <a:custGeom>
            <a:avLst/>
            <a:gdLst/>
            <a:ahLst/>
            <a:cxnLst/>
            <a:rect r="r" b="b" t="t" l="l"/>
            <a:pathLst>
              <a:path h="2681690" w="2681690">
                <a:moveTo>
                  <a:pt x="0" y="0"/>
                </a:moveTo>
                <a:lnTo>
                  <a:pt x="2681690" y="0"/>
                </a:lnTo>
                <a:lnTo>
                  <a:pt x="2681690" y="2681689"/>
                </a:lnTo>
                <a:lnTo>
                  <a:pt x="0" y="268168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2391317" y="1077323"/>
            <a:ext cx="13505366" cy="1245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b="true" sz="8000">
                <a:solidFill>
                  <a:srgbClr val="003EA8"/>
                </a:solidFill>
                <a:latin typeface="DejaVu Serif Bold"/>
                <a:ea typeface="DejaVu Serif Bold"/>
                <a:cs typeface="DejaVu Serif Bold"/>
                <a:sym typeface="DejaVu Serif Bold"/>
              </a:rPr>
              <a:t>Conclusion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4354" r="-1468" b="-560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321297" y="4119673"/>
            <a:ext cx="9009410" cy="5777998"/>
            <a:chOff x="0" y="0"/>
            <a:chExt cx="3286657" cy="210782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286657" cy="2107829"/>
            </a:xfrm>
            <a:custGeom>
              <a:avLst/>
              <a:gdLst/>
              <a:ahLst/>
              <a:cxnLst/>
              <a:rect r="r" b="b" t="t" l="l"/>
              <a:pathLst>
                <a:path h="2107829" w="3286657">
                  <a:moveTo>
                    <a:pt x="0" y="0"/>
                  </a:moveTo>
                  <a:lnTo>
                    <a:pt x="3286657" y="0"/>
                  </a:lnTo>
                  <a:lnTo>
                    <a:pt x="3286657" y="2107829"/>
                  </a:lnTo>
                  <a:lnTo>
                    <a:pt x="0" y="2107829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458234" y="3953364"/>
            <a:ext cx="7087021" cy="5777998"/>
            <a:chOff x="0" y="0"/>
            <a:chExt cx="2585364" cy="210782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585364" cy="2107829"/>
            </a:xfrm>
            <a:custGeom>
              <a:avLst/>
              <a:gdLst/>
              <a:ahLst/>
              <a:cxnLst/>
              <a:rect r="r" b="b" t="t" l="l"/>
              <a:pathLst>
                <a:path h="2107829" w="2585364">
                  <a:moveTo>
                    <a:pt x="0" y="0"/>
                  </a:moveTo>
                  <a:lnTo>
                    <a:pt x="2585364" y="0"/>
                  </a:lnTo>
                  <a:lnTo>
                    <a:pt x="2585364" y="2107829"/>
                  </a:lnTo>
                  <a:lnTo>
                    <a:pt x="0" y="2107829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3169524" y="125788"/>
            <a:ext cx="11564994" cy="3430714"/>
            <a:chOff x="0" y="0"/>
            <a:chExt cx="4218941" cy="125153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218941" cy="1251534"/>
            </a:xfrm>
            <a:custGeom>
              <a:avLst/>
              <a:gdLst/>
              <a:ahLst/>
              <a:cxnLst/>
              <a:rect r="r" b="b" t="t" l="l"/>
              <a:pathLst>
                <a:path h="1251534" w="4218941">
                  <a:moveTo>
                    <a:pt x="0" y="0"/>
                  </a:moveTo>
                  <a:lnTo>
                    <a:pt x="4218941" y="0"/>
                  </a:lnTo>
                  <a:lnTo>
                    <a:pt x="4218941" y="1251534"/>
                  </a:lnTo>
                  <a:lnTo>
                    <a:pt x="0" y="1251534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1626643" y="4510359"/>
            <a:ext cx="4467721" cy="4984273"/>
          </a:xfrm>
          <a:custGeom>
            <a:avLst/>
            <a:gdLst/>
            <a:ahLst/>
            <a:cxnLst/>
            <a:rect r="r" b="b" t="t" l="l"/>
            <a:pathLst>
              <a:path h="4984273" w="4467721">
                <a:moveTo>
                  <a:pt x="0" y="0"/>
                </a:moveTo>
                <a:lnTo>
                  <a:pt x="4467721" y="0"/>
                </a:lnTo>
                <a:lnTo>
                  <a:pt x="4467721" y="4984273"/>
                </a:lnTo>
                <a:lnTo>
                  <a:pt x="0" y="498427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3598326" y="389330"/>
            <a:ext cx="10200643" cy="2743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b="true" sz="9000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THANK FOR LISTENING!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8952021" y="4616140"/>
            <a:ext cx="7747962" cy="4245462"/>
            <a:chOff x="0" y="0"/>
            <a:chExt cx="10330617" cy="5660616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0" y="4051102"/>
              <a:ext cx="10330617" cy="8805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599"/>
                </a:lnSpc>
              </a:pPr>
              <a:r>
                <a:rPr lang="en-US" b="true" sz="3999">
                  <a:solidFill>
                    <a:srgbClr val="003EA8"/>
                  </a:solidFill>
                  <a:latin typeface="Muli Bold"/>
                  <a:ea typeface="Muli Bold"/>
                  <a:cs typeface="Muli Bold"/>
                  <a:sym typeface="Muli Bold"/>
                </a:rPr>
                <a:t>Điện thoại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4984341"/>
              <a:ext cx="10330617" cy="6762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000000"/>
                  </a:solidFill>
                  <a:latin typeface="Cabin"/>
                  <a:ea typeface="Cabin"/>
                  <a:cs typeface="Cabin"/>
                  <a:sym typeface="Cabin"/>
                </a:rPr>
                <a:t>0325324064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-76200"/>
              <a:ext cx="10330617" cy="8805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599"/>
                </a:lnSpc>
              </a:pPr>
              <a:r>
                <a:rPr lang="en-US" b="true" sz="3999">
                  <a:solidFill>
                    <a:srgbClr val="003EA8"/>
                  </a:solidFill>
                  <a:latin typeface="Muli Bold"/>
                  <a:ea typeface="Muli Bold"/>
                  <a:cs typeface="Muli Bold"/>
                  <a:sym typeface="Muli Bold"/>
                </a:rPr>
                <a:t>Email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857039"/>
              <a:ext cx="10330617" cy="6762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000000"/>
                  </a:solidFill>
                  <a:latin typeface="Cabin"/>
                  <a:ea typeface="Cabin"/>
                  <a:cs typeface="Cabin"/>
                  <a:sym typeface="Cabin"/>
                </a:rPr>
                <a:t>vantronghuy2203@gmail.comn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1984388"/>
              <a:ext cx="10330617" cy="8805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599"/>
                </a:lnSpc>
              </a:pPr>
              <a:r>
                <a:rPr lang="en-US" b="true" sz="3999">
                  <a:solidFill>
                    <a:srgbClr val="003EA8"/>
                  </a:solidFill>
                  <a:latin typeface="Muli Bold"/>
                  <a:ea typeface="Muli Bold"/>
                  <a:cs typeface="Muli Bold"/>
                  <a:sym typeface="Muli Bold"/>
                </a:rPr>
                <a:t>Mạng xã hội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2917627"/>
              <a:ext cx="10330617" cy="6762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 u="sng">
                  <a:solidFill>
                    <a:srgbClr val="000000"/>
                  </a:solidFill>
                  <a:latin typeface="Cabin"/>
                  <a:ea typeface="Cabin"/>
                  <a:cs typeface="Cabin"/>
                  <a:sym typeface="Cabin"/>
                  <a:hlinkClick r:id="rId5" tooltip="https://www.facebook.com/Huyv.2203/"/>
                </a:rPr>
                <a:t>@htpps://www.facebook.com/Huyv.2203</a:t>
              </a: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-517834" y="389330"/>
            <a:ext cx="3927179" cy="1392364"/>
          </a:xfrm>
          <a:custGeom>
            <a:avLst/>
            <a:gdLst/>
            <a:ahLst/>
            <a:cxnLst/>
            <a:rect r="r" b="b" t="t" l="l"/>
            <a:pathLst>
              <a:path h="1392364" w="3927179">
                <a:moveTo>
                  <a:pt x="0" y="0"/>
                </a:moveTo>
                <a:lnTo>
                  <a:pt x="3927179" y="0"/>
                </a:lnTo>
                <a:lnTo>
                  <a:pt x="3927179" y="1392363"/>
                </a:lnTo>
                <a:lnTo>
                  <a:pt x="0" y="139236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4826857" y="8505307"/>
            <a:ext cx="3927179" cy="1392364"/>
          </a:xfrm>
          <a:custGeom>
            <a:avLst/>
            <a:gdLst/>
            <a:ahLst/>
            <a:cxnLst/>
            <a:rect r="r" b="b" t="t" l="l"/>
            <a:pathLst>
              <a:path h="1392364" w="3927179">
                <a:moveTo>
                  <a:pt x="0" y="0"/>
                </a:moveTo>
                <a:lnTo>
                  <a:pt x="3927179" y="0"/>
                </a:lnTo>
                <a:lnTo>
                  <a:pt x="3927179" y="1392363"/>
                </a:lnTo>
                <a:lnTo>
                  <a:pt x="0" y="139236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405835" y="5619813"/>
            <a:ext cx="441616" cy="633141"/>
          </a:xfrm>
          <a:custGeom>
            <a:avLst/>
            <a:gdLst/>
            <a:ahLst/>
            <a:cxnLst/>
            <a:rect r="r" b="b" t="t" l="l"/>
            <a:pathLst>
              <a:path h="633141" w="441616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6462058" y="5303243"/>
            <a:ext cx="441616" cy="633141"/>
          </a:xfrm>
          <a:custGeom>
            <a:avLst/>
            <a:gdLst/>
            <a:ahLst/>
            <a:cxnLst/>
            <a:rect r="r" b="b" t="t" l="l"/>
            <a:pathLst>
              <a:path h="633141" w="441616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2" id="22"/>
          <p:cNvGrpSpPr/>
          <p:nvPr/>
        </p:nvGrpSpPr>
        <p:grpSpPr>
          <a:xfrm rot="0">
            <a:off x="10334643" y="3132530"/>
            <a:ext cx="4982719" cy="1271205"/>
            <a:chOff x="0" y="0"/>
            <a:chExt cx="1692575" cy="431814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692575" cy="431814"/>
            </a:xfrm>
            <a:custGeom>
              <a:avLst/>
              <a:gdLst/>
              <a:ahLst/>
              <a:cxnLst/>
              <a:rect r="r" b="b" t="t" l="l"/>
              <a:pathLst>
                <a:path h="431814" w="1692575">
                  <a:moveTo>
                    <a:pt x="0" y="0"/>
                  </a:moveTo>
                  <a:lnTo>
                    <a:pt x="1692575" y="0"/>
                  </a:lnTo>
                  <a:lnTo>
                    <a:pt x="1692575" y="431814"/>
                  </a:lnTo>
                  <a:lnTo>
                    <a:pt x="0" y="431814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24" id="24"/>
          <p:cNvSpPr txBox="true"/>
          <p:nvPr/>
        </p:nvSpPr>
        <p:spPr>
          <a:xfrm rot="0">
            <a:off x="7682381" y="3274260"/>
            <a:ext cx="10605619" cy="1200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99"/>
              </a:lnSpc>
            </a:pPr>
          </a:p>
          <a:p>
            <a:pPr algn="ctr">
              <a:lnSpc>
                <a:spcPts val="4799"/>
              </a:lnSpc>
            </a:pPr>
            <a:r>
              <a:rPr lang="en-US" b="true" sz="3999">
                <a:solidFill>
                  <a:srgbClr val="003EA8"/>
                </a:solidFill>
                <a:latin typeface="DejaVu Serif Bold"/>
                <a:ea typeface="DejaVu Serif Bold"/>
                <a:cs typeface="DejaVu Serif Bold"/>
                <a:sym typeface="DejaVu Serif Bold"/>
              </a:rPr>
              <a:t>CONTACT ME: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4354" r="-1468" b="-560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19925" y="0"/>
            <a:ext cx="16439375" cy="3080100"/>
            <a:chOff x="0" y="0"/>
            <a:chExt cx="5997128" cy="112362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997129" cy="1123629"/>
            </a:xfrm>
            <a:custGeom>
              <a:avLst/>
              <a:gdLst/>
              <a:ahLst/>
              <a:cxnLst/>
              <a:rect r="r" b="b" t="t" l="l"/>
              <a:pathLst>
                <a:path h="1123629" w="5997129">
                  <a:moveTo>
                    <a:pt x="0" y="0"/>
                  </a:moveTo>
                  <a:lnTo>
                    <a:pt x="5997129" y="0"/>
                  </a:lnTo>
                  <a:lnTo>
                    <a:pt x="5997129" y="1123629"/>
                  </a:lnTo>
                  <a:lnTo>
                    <a:pt x="0" y="1123629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aphicFrame>
        <p:nvGraphicFramePr>
          <p:cNvPr name="Table 5" id="5"/>
          <p:cNvGraphicFramePr>
            <a:graphicFrameLocks noGrp="true"/>
          </p:cNvGraphicFramePr>
          <p:nvPr/>
        </p:nvGraphicFramePr>
        <p:xfrm>
          <a:off x="349124" y="3486186"/>
          <a:ext cx="11544676" cy="6437524"/>
        </p:xfrm>
        <a:graphic>
          <a:graphicData uri="http://schemas.openxmlformats.org/drawingml/2006/table">
            <a:tbl>
              <a:tblPr/>
              <a:tblGrid>
                <a:gridCol w="11544676"/>
              </a:tblGrid>
              <a:tr h="643752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599"/>
                        </a:lnSpc>
                        <a:defRPr/>
                      </a:pPr>
                      <a:r>
                        <a:rPr lang="en-US" sz="3999">
                          <a:solidFill>
                            <a:srgbClr val="000000"/>
                          </a:solidFill>
                          <a:latin typeface="DejaVu Serif"/>
                          <a:ea typeface="DejaVu Serif"/>
                          <a:cs typeface="DejaVu Serif"/>
                          <a:sym typeface="DejaVu Serif"/>
                        </a:rPr>
                        <a:t>Our website is an </a:t>
                      </a:r>
                      <a:r>
                        <a:rPr lang="en-US" b="true" sz="3999">
                          <a:solidFill>
                            <a:srgbClr val="000000"/>
                          </a:solidFill>
                          <a:latin typeface="DejaVu Serif Bold"/>
                          <a:ea typeface="DejaVu Serif Bold"/>
                          <a:cs typeface="DejaVu Serif Bold"/>
                          <a:sym typeface="DejaVu Serif Bold"/>
                        </a:rPr>
                        <a:t>e-commerce platform dedicated to cosmetics and beauty products.</a:t>
                      </a:r>
                      <a:r>
                        <a:rPr lang="en-US" sz="3999">
                          <a:solidFill>
                            <a:srgbClr val="000000"/>
                          </a:solidFill>
                          <a:latin typeface="DejaVu Serif"/>
                          <a:ea typeface="DejaVu Serif"/>
                          <a:cs typeface="DejaVu Serif"/>
                          <a:sym typeface="DejaVu Serif"/>
                        </a:rPr>
                        <a:t> It is designed to provide customers with a wide variety of options, ranging from skincare essentials to makeup products and haircare solutions.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name="Freeform 6" id="6"/>
          <p:cNvSpPr/>
          <p:nvPr/>
        </p:nvSpPr>
        <p:spPr>
          <a:xfrm flipH="false" flipV="false" rot="0">
            <a:off x="14057875" y="443271"/>
            <a:ext cx="7147788" cy="1728465"/>
          </a:xfrm>
          <a:custGeom>
            <a:avLst/>
            <a:gdLst/>
            <a:ahLst/>
            <a:cxnLst/>
            <a:rect r="r" b="b" t="t" l="l"/>
            <a:pathLst>
              <a:path h="1728465" w="7147788">
                <a:moveTo>
                  <a:pt x="0" y="0"/>
                </a:moveTo>
                <a:lnTo>
                  <a:pt x="7147787" y="0"/>
                </a:lnTo>
                <a:lnTo>
                  <a:pt x="7147787" y="1728465"/>
                </a:lnTo>
                <a:lnTo>
                  <a:pt x="0" y="172846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7344870" y="206051"/>
            <a:ext cx="573798" cy="822649"/>
          </a:xfrm>
          <a:custGeom>
            <a:avLst/>
            <a:gdLst/>
            <a:ahLst/>
            <a:cxnLst/>
            <a:rect r="r" b="b" t="t" l="l"/>
            <a:pathLst>
              <a:path h="822649" w="573798">
                <a:moveTo>
                  <a:pt x="0" y="0"/>
                </a:moveTo>
                <a:lnTo>
                  <a:pt x="573797" y="0"/>
                </a:lnTo>
                <a:lnTo>
                  <a:pt x="573797" y="822649"/>
                </a:lnTo>
                <a:lnTo>
                  <a:pt x="0" y="82264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3318882" y="-411324"/>
            <a:ext cx="573798" cy="822649"/>
          </a:xfrm>
          <a:custGeom>
            <a:avLst/>
            <a:gdLst/>
            <a:ahLst/>
            <a:cxnLst/>
            <a:rect r="r" b="b" t="t" l="l"/>
            <a:pathLst>
              <a:path h="822649" w="573798">
                <a:moveTo>
                  <a:pt x="0" y="0"/>
                </a:moveTo>
                <a:lnTo>
                  <a:pt x="573798" y="0"/>
                </a:lnTo>
                <a:lnTo>
                  <a:pt x="573798" y="822648"/>
                </a:lnTo>
                <a:lnTo>
                  <a:pt x="0" y="82264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608297" y="158885"/>
            <a:ext cx="3927179" cy="1392364"/>
          </a:xfrm>
          <a:custGeom>
            <a:avLst/>
            <a:gdLst/>
            <a:ahLst/>
            <a:cxnLst/>
            <a:rect r="r" b="b" t="t" l="l"/>
            <a:pathLst>
              <a:path h="1392364" w="3927179">
                <a:moveTo>
                  <a:pt x="0" y="0"/>
                </a:moveTo>
                <a:lnTo>
                  <a:pt x="3927179" y="0"/>
                </a:lnTo>
                <a:lnTo>
                  <a:pt x="3927179" y="1392363"/>
                </a:lnTo>
                <a:lnTo>
                  <a:pt x="0" y="139236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2331827" y="2171736"/>
            <a:ext cx="4927473" cy="8229600"/>
          </a:xfrm>
          <a:custGeom>
            <a:avLst/>
            <a:gdLst/>
            <a:ahLst/>
            <a:cxnLst/>
            <a:rect r="r" b="b" t="t" l="l"/>
            <a:pathLst>
              <a:path h="8229600" w="4927473">
                <a:moveTo>
                  <a:pt x="0" y="0"/>
                </a:moveTo>
                <a:lnTo>
                  <a:pt x="4927473" y="0"/>
                </a:lnTo>
                <a:lnTo>
                  <a:pt x="49274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4166815" y="-217859"/>
            <a:ext cx="10745011" cy="3939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96"/>
              </a:lnSpc>
            </a:pPr>
          </a:p>
          <a:p>
            <a:pPr algn="ctr">
              <a:lnSpc>
                <a:spcPts val="7796"/>
              </a:lnSpc>
            </a:pPr>
            <a:r>
              <a:rPr lang="en-US" sz="6497" b="true">
                <a:solidFill>
                  <a:srgbClr val="003EA8"/>
                </a:solidFill>
                <a:latin typeface="DejaVu Serif Bold"/>
                <a:ea typeface="DejaVu Serif Bold"/>
                <a:cs typeface="DejaVu Serif Bold"/>
                <a:sym typeface="DejaVu Serif Bold"/>
              </a:rPr>
              <a:t>INTRODUCTION TO THE TOPIC:</a:t>
            </a:r>
          </a:p>
          <a:p>
            <a:pPr algn="ctr">
              <a:lnSpc>
                <a:spcPts val="7796"/>
              </a:lnSpc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4354" r="-1468" b="-560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737402" y="291782"/>
            <a:ext cx="13459616" cy="2110535"/>
            <a:chOff x="0" y="0"/>
            <a:chExt cx="3286657" cy="51536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286657" cy="515364"/>
            </a:xfrm>
            <a:custGeom>
              <a:avLst/>
              <a:gdLst/>
              <a:ahLst/>
              <a:cxnLst/>
              <a:rect r="r" b="b" t="t" l="l"/>
              <a:pathLst>
                <a:path h="515364" w="3286657">
                  <a:moveTo>
                    <a:pt x="0" y="0"/>
                  </a:moveTo>
                  <a:lnTo>
                    <a:pt x="3286657" y="0"/>
                  </a:lnTo>
                  <a:lnTo>
                    <a:pt x="3286657" y="515364"/>
                  </a:lnTo>
                  <a:lnTo>
                    <a:pt x="0" y="515364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0" y="2075183"/>
            <a:ext cx="11555854" cy="8060823"/>
            <a:chOff x="0" y="0"/>
            <a:chExt cx="4114760" cy="287026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114760" cy="2870264"/>
            </a:xfrm>
            <a:custGeom>
              <a:avLst/>
              <a:gdLst/>
              <a:ahLst/>
              <a:cxnLst/>
              <a:rect r="r" b="b" t="t" l="l"/>
              <a:pathLst>
                <a:path h="2870264" w="4114760">
                  <a:moveTo>
                    <a:pt x="0" y="0"/>
                  </a:moveTo>
                  <a:lnTo>
                    <a:pt x="4114760" y="0"/>
                  </a:lnTo>
                  <a:lnTo>
                    <a:pt x="4114760" y="2870264"/>
                  </a:lnTo>
                  <a:lnTo>
                    <a:pt x="0" y="2870264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11555854" y="1212505"/>
            <a:ext cx="7087021" cy="8045795"/>
            <a:chOff x="0" y="0"/>
            <a:chExt cx="2585364" cy="293512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585364" cy="2935128"/>
            </a:xfrm>
            <a:custGeom>
              <a:avLst/>
              <a:gdLst/>
              <a:ahLst/>
              <a:cxnLst/>
              <a:rect r="r" b="b" t="t" l="l"/>
              <a:pathLst>
                <a:path h="2935128" w="2585364">
                  <a:moveTo>
                    <a:pt x="0" y="0"/>
                  </a:moveTo>
                  <a:lnTo>
                    <a:pt x="2585364" y="0"/>
                  </a:lnTo>
                  <a:lnTo>
                    <a:pt x="2585364" y="2935128"/>
                  </a:lnTo>
                  <a:lnTo>
                    <a:pt x="0" y="2935128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9" id="9"/>
          <p:cNvSpPr txBox="true"/>
          <p:nvPr/>
        </p:nvSpPr>
        <p:spPr>
          <a:xfrm rot="0">
            <a:off x="295787" y="1786556"/>
            <a:ext cx="12535239" cy="79374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75"/>
              </a:lnSpc>
            </a:pPr>
            <a:r>
              <a:rPr lang="en-US" sz="4057" b="true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The primary goal of the website is to create an online platform where customers can:</a:t>
            </a:r>
          </a:p>
          <a:p>
            <a:pPr algn="l">
              <a:lnSpc>
                <a:spcPts val="5275"/>
              </a:lnSpc>
            </a:pPr>
          </a:p>
          <a:p>
            <a:pPr algn="l" marL="876065" indent="-438033" lvl="1">
              <a:lnSpc>
                <a:spcPts val="5275"/>
              </a:lnSpc>
              <a:buFont typeface="Arial"/>
              <a:buChar char="•"/>
            </a:pPr>
            <a:r>
              <a:rPr lang="en-US" b="true" sz="4057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Explore a variety of cosmetic products, including makeup, skincare, and haircare items</a:t>
            </a:r>
            <a:r>
              <a:rPr lang="en-US" b="true" sz="4057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.</a:t>
            </a:r>
          </a:p>
          <a:p>
            <a:pPr algn="l" marL="876065" indent="-438033" lvl="1">
              <a:lnSpc>
                <a:spcPts val="5275"/>
              </a:lnSpc>
              <a:buFont typeface="Arial"/>
              <a:buChar char="•"/>
            </a:pPr>
            <a:r>
              <a:rPr lang="en-US" b="true" sz="4057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Easily find promotions and discounts.</a:t>
            </a:r>
          </a:p>
          <a:p>
            <a:pPr algn="l" marL="876065" indent="-438033" lvl="1">
              <a:lnSpc>
                <a:spcPts val="5275"/>
              </a:lnSpc>
              <a:buFont typeface="Arial"/>
              <a:buChar char="•"/>
            </a:pPr>
            <a:r>
              <a:rPr lang="en-US" b="true" sz="4057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Purchase products online with secure payment options or reserve them for in-store pickup.</a:t>
            </a:r>
          </a:p>
          <a:p>
            <a:pPr algn="l" marL="876065" indent="-438033" lvl="1">
              <a:lnSpc>
                <a:spcPts val="5275"/>
              </a:lnSpc>
              <a:buFont typeface="Arial"/>
              <a:buChar char="•"/>
            </a:pPr>
            <a:r>
              <a:rPr lang="en-US" b="true" sz="4057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Learn more about beauty trends through blogs or tutorials.</a:t>
            </a:r>
          </a:p>
          <a:p>
            <a:pPr algn="l">
              <a:lnSpc>
                <a:spcPts val="5275"/>
              </a:lnSpc>
            </a:pP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5301511" y="-207276"/>
            <a:ext cx="4876557" cy="1728961"/>
          </a:xfrm>
          <a:custGeom>
            <a:avLst/>
            <a:gdLst/>
            <a:ahLst/>
            <a:cxnLst/>
            <a:rect r="r" b="b" t="t" l="l"/>
            <a:pathLst>
              <a:path h="1728961" w="4876557">
                <a:moveTo>
                  <a:pt x="0" y="0"/>
                </a:moveTo>
                <a:lnTo>
                  <a:pt x="4876558" y="0"/>
                </a:lnTo>
                <a:lnTo>
                  <a:pt x="4876558" y="1728961"/>
                </a:lnTo>
                <a:lnTo>
                  <a:pt x="0" y="17289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3021417" y="2075183"/>
            <a:ext cx="5266583" cy="6338338"/>
          </a:xfrm>
          <a:custGeom>
            <a:avLst/>
            <a:gdLst/>
            <a:ahLst/>
            <a:cxnLst/>
            <a:rect r="r" b="b" t="t" l="l"/>
            <a:pathLst>
              <a:path h="6338338" w="5266583">
                <a:moveTo>
                  <a:pt x="0" y="0"/>
                </a:moveTo>
                <a:lnTo>
                  <a:pt x="5266583" y="0"/>
                </a:lnTo>
                <a:lnTo>
                  <a:pt x="5266583" y="6338338"/>
                </a:lnTo>
                <a:lnTo>
                  <a:pt x="0" y="633833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613754" y="415505"/>
            <a:ext cx="13485611" cy="931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200"/>
              </a:lnSpc>
              <a:spcBef>
                <a:spcPct val="0"/>
              </a:spcBef>
            </a:pPr>
            <a:r>
              <a:rPr lang="en-US" b="true" sz="6000">
                <a:solidFill>
                  <a:srgbClr val="003EA8"/>
                </a:solidFill>
                <a:latin typeface="DejaVu Serif Bold"/>
                <a:ea typeface="DejaVu Serif Bold"/>
                <a:cs typeface="DejaVu Serif Bold"/>
                <a:sym typeface="DejaVu Serif Bold"/>
              </a:rPr>
              <a:t>I</a:t>
            </a:r>
            <a:r>
              <a:rPr lang="en-US" b="true" sz="6000" u="sng">
                <a:solidFill>
                  <a:srgbClr val="003EA8"/>
                </a:solidFill>
                <a:latin typeface="DejaVu Serif Bold"/>
                <a:ea typeface="DejaVu Serif Bold"/>
                <a:cs typeface="DejaVu Serif Bold"/>
                <a:sym typeface="DejaVu Serif Bold"/>
              </a:rPr>
              <a:t>. Objectives of the Website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4354" r="-1468" b="-560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734713" y="3036101"/>
            <a:ext cx="6685006" cy="6989721"/>
            <a:chOff x="0" y="0"/>
            <a:chExt cx="2438708" cy="254986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708" cy="2549869"/>
            </a:xfrm>
            <a:custGeom>
              <a:avLst/>
              <a:gdLst/>
              <a:ahLst/>
              <a:cxnLst/>
              <a:rect r="r" b="b" t="t" l="l"/>
              <a:pathLst>
                <a:path h="2549869" w="2438708">
                  <a:moveTo>
                    <a:pt x="0" y="0"/>
                  </a:moveTo>
                  <a:lnTo>
                    <a:pt x="2438708" y="0"/>
                  </a:lnTo>
                  <a:lnTo>
                    <a:pt x="2438708" y="2549869"/>
                  </a:lnTo>
                  <a:lnTo>
                    <a:pt x="0" y="2549869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0" y="458608"/>
            <a:ext cx="18466812" cy="2828817"/>
            <a:chOff x="0" y="0"/>
            <a:chExt cx="6736743" cy="103196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736743" cy="1031960"/>
            </a:xfrm>
            <a:custGeom>
              <a:avLst/>
              <a:gdLst/>
              <a:ahLst/>
              <a:cxnLst/>
              <a:rect r="r" b="b" t="t" l="l"/>
              <a:pathLst>
                <a:path h="1031960" w="6736743">
                  <a:moveTo>
                    <a:pt x="0" y="0"/>
                  </a:moveTo>
                  <a:lnTo>
                    <a:pt x="6736743" y="0"/>
                  </a:lnTo>
                  <a:lnTo>
                    <a:pt x="6736743" y="1031960"/>
                  </a:lnTo>
                  <a:lnTo>
                    <a:pt x="0" y="103196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7" id="7"/>
          <p:cNvSpPr/>
          <p:nvPr/>
        </p:nvSpPr>
        <p:spPr>
          <a:xfrm flipH="false" flipV="false" rot="5313865">
            <a:off x="-2453647" y="7351018"/>
            <a:ext cx="5533751" cy="1961966"/>
          </a:xfrm>
          <a:custGeom>
            <a:avLst/>
            <a:gdLst/>
            <a:ahLst/>
            <a:cxnLst/>
            <a:rect r="r" b="b" t="t" l="l"/>
            <a:pathLst>
              <a:path h="1961966" w="5533751">
                <a:moveTo>
                  <a:pt x="0" y="0"/>
                </a:moveTo>
                <a:lnTo>
                  <a:pt x="5533751" y="0"/>
                </a:lnTo>
                <a:lnTo>
                  <a:pt x="5533751" y="1961967"/>
                </a:lnTo>
                <a:lnTo>
                  <a:pt x="0" y="196196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230458" y="73944"/>
            <a:ext cx="16279600" cy="1179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449"/>
              </a:lnSpc>
            </a:pPr>
            <a:r>
              <a:rPr lang="en-US" sz="6999" b="true">
                <a:solidFill>
                  <a:srgbClr val="003EA8"/>
                </a:solidFill>
                <a:latin typeface="DejaVu Serif Bold"/>
                <a:ea typeface="DejaVu Serif Bold"/>
                <a:cs typeface="DejaVu Serif Bold"/>
                <a:sym typeface="DejaVu Serif Bold"/>
              </a:rPr>
              <a:t>II</a:t>
            </a:r>
            <a:r>
              <a:rPr lang="en-US" b="true" sz="6999" u="sng">
                <a:solidFill>
                  <a:srgbClr val="003EA8"/>
                </a:solidFill>
                <a:latin typeface="DejaVu Serif Bold"/>
                <a:ea typeface="DejaVu Serif Bold"/>
                <a:cs typeface="DejaVu Serif Bold"/>
                <a:sym typeface="DejaVu Serif Bold"/>
              </a:rPr>
              <a:t>. Key Features of the Website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6793505" y="3742304"/>
            <a:ext cx="441616" cy="633141"/>
          </a:xfrm>
          <a:custGeom>
            <a:avLst/>
            <a:gdLst/>
            <a:ahLst/>
            <a:cxnLst/>
            <a:rect r="r" b="b" t="t" l="l"/>
            <a:pathLst>
              <a:path h="633141" w="441616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9011101" y="3036101"/>
            <a:ext cx="8813608" cy="6989721"/>
            <a:chOff x="0" y="0"/>
            <a:chExt cx="3215228" cy="2549869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3215228" cy="2549869"/>
            </a:xfrm>
            <a:custGeom>
              <a:avLst/>
              <a:gdLst/>
              <a:ahLst/>
              <a:cxnLst/>
              <a:rect r="r" b="b" t="t" l="l"/>
              <a:pathLst>
                <a:path h="2549869" w="3215228">
                  <a:moveTo>
                    <a:pt x="0" y="0"/>
                  </a:moveTo>
                  <a:lnTo>
                    <a:pt x="3215228" y="0"/>
                  </a:lnTo>
                  <a:lnTo>
                    <a:pt x="3215228" y="2549869"/>
                  </a:lnTo>
                  <a:lnTo>
                    <a:pt x="0" y="2549869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2116646" y="3036101"/>
            <a:ext cx="14301219" cy="6989721"/>
          </a:xfrm>
          <a:custGeom>
            <a:avLst/>
            <a:gdLst/>
            <a:ahLst/>
            <a:cxnLst/>
            <a:rect r="r" b="b" t="t" l="l"/>
            <a:pathLst>
              <a:path h="6989721" w="14301219">
                <a:moveTo>
                  <a:pt x="0" y="0"/>
                </a:moveTo>
                <a:lnTo>
                  <a:pt x="14301219" y="0"/>
                </a:lnTo>
                <a:lnTo>
                  <a:pt x="14301219" y="6989721"/>
                </a:lnTo>
                <a:lnTo>
                  <a:pt x="0" y="698972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255361" y="1215039"/>
            <a:ext cx="17511481" cy="675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39"/>
              </a:lnSpc>
            </a:pPr>
            <a:r>
              <a:rPr lang="en-US" sz="4183" b="true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1. Admin Features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55361" y="2198358"/>
            <a:ext cx="17511481" cy="501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77475" indent="-338737" lvl="1">
              <a:lnSpc>
                <a:spcPts val="4079"/>
              </a:lnSpc>
              <a:buFont typeface="Arial"/>
              <a:buChar char="•"/>
            </a:pPr>
            <a:r>
              <a:rPr lang="en-US" b="true" sz="3137">
                <a:solidFill>
                  <a:srgbClr val="000000"/>
                </a:solidFill>
                <a:latin typeface="Cabin Bold"/>
                <a:ea typeface="Cabin Bold"/>
                <a:cs typeface="Cabin Bold"/>
                <a:sym typeface="Cabin Bold"/>
              </a:rPr>
              <a:t>Manage Products:</a:t>
            </a:r>
            <a:r>
              <a:rPr lang="en-US" sz="3137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 Add, edit, and delete products, including updating their details, prices, and images.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4354" r="-1468" b="-560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9730" y="3036101"/>
            <a:ext cx="18348334" cy="7250899"/>
            <a:chOff x="0" y="0"/>
            <a:chExt cx="6693522" cy="264514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693522" cy="2645147"/>
            </a:xfrm>
            <a:custGeom>
              <a:avLst/>
              <a:gdLst/>
              <a:ahLst/>
              <a:cxnLst/>
              <a:rect r="r" b="b" t="t" l="l"/>
              <a:pathLst>
                <a:path h="2645147" w="6693522">
                  <a:moveTo>
                    <a:pt x="0" y="0"/>
                  </a:moveTo>
                  <a:lnTo>
                    <a:pt x="6693522" y="0"/>
                  </a:lnTo>
                  <a:lnTo>
                    <a:pt x="6693522" y="2645147"/>
                  </a:lnTo>
                  <a:lnTo>
                    <a:pt x="0" y="2645147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548629" y="207284"/>
            <a:ext cx="16924944" cy="2828817"/>
            <a:chOff x="0" y="0"/>
            <a:chExt cx="6174265" cy="103196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174265" cy="1031960"/>
            </a:xfrm>
            <a:custGeom>
              <a:avLst/>
              <a:gdLst/>
              <a:ahLst/>
              <a:cxnLst/>
              <a:rect r="r" b="b" t="t" l="l"/>
              <a:pathLst>
                <a:path h="1031960" w="6174265">
                  <a:moveTo>
                    <a:pt x="0" y="0"/>
                  </a:moveTo>
                  <a:lnTo>
                    <a:pt x="6174265" y="0"/>
                  </a:lnTo>
                  <a:lnTo>
                    <a:pt x="6174265" y="1031960"/>
                  </a:lnTo>
                  <a:lnTo>
                    <a:pt x="0" y="103196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7" id="7"/>
          <p:cNvSpPr/>
          <p:nvPr/>
        </p:nvSpPr>
        <p:spPr>
          <a:xfrm flipH="false" flipV="false" rot="5313865">
            <a:off x="-2453647" y="7351018"/>
            <a:ext cx="5533751" cy="1961966"/>
          </a:xfrm>
          <a:custGeom>
            <a:avLst/>
            <a:gdLst/>
            <a:ahLst/>
            <a:cxnLst/>
            <a:rect r="r" b="b" t="t" l="l"/>
            <a:pathLst>
              <a:path h="1961966" w="5533751">
                <a:moveTo>
                  <a:pt x="0" y="0"/>
                </a:moveTo>
                <a:lnTo>
                  <a:pt x="5533751" y="0"/>
                </a:lnTo>
                <a:lnTo>
                  <a:pt x="5533751" y="1961967"/>
                </a:lnTo>
                <a:lnTo>
                  <a:pt x="0" y="196196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6793505" y="3742304"/>
            <a:ext cx="441616" cy="633141"/>
          </a:xfrm>
          <a:custGeom>
            <a:avLst/>
            <a:gdLst/>
            <a:ahLst/>
            <a:cxnLst/>
            <a:rect r="r" b="b" t="t" l="l"/>
            <a:pathLst>
              <a:path h="633141" w="441616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045623" y="2863888"/>
            <a:ext cx="14649269" cy="7123207"/>
          </a:xfrm>
          <a:custGeom>
            <a:avLst/>
            <a:gdLst/>
            <a:ahLst/>
            <a:cxnLst/>
            <a:rect r="r" b="b" t="t" l="l"/>
            <a:pathLst>
              <a:path h="7123207" w="14649269">
                <a:moveTo>
                  <a:pt x="0" y="0"/>
                </a:moveTo>
                <a:lnTo>
                  <a:pt x="14649269" y="0"/>
                </a:lnTo>
                <a:lnTo>
                  <a:pt x="14649269" y="7123207"/>
                </a:lnTo>
                <a:lnTo>
                  <a:pt x="0" y="712320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230458" y="102519"/>
            <a:ext cx="16279600" cy="1179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449"/>
              </a:lnSpc>
            </a:pPr>
            <a:r>
              <a:rPr lang="en-US" sz="6999" b="true">
                <a:solidFill>
                  <a:srgbClr val="003EA8"/>
                </a:solidFill>
                <a:latin typeface="DejaVu Serif Bold"/>
                <a:ea typeface="DejaVu Serif Bold"/>
                <a:cs typeface="DejaVu Serif Bold"/>
                <a:sym typeface="DejaVu Serif Bold"/>
              </a:rPr>
              <a:t>II</a:t>
            </a:r>
            <a:r>
              <a:rPr lang="en-US" b="true" sz="6999" u="sng">
                <a:solidFill>
                  <a:srgbClr val="003EA8"/>
                </a:solidFill>
                <a:latin typeface="DejaVu Serif Bold"/>
                <a:ea typeface="DejaVu Serif Bold"/>
                <a:cs typeface="DejaVu Serif Bold"/>
                <a:sym typeface="DejaVu Serif Bold"/>
              </a:rPr>
              <a:t>. Key Features of the Website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-132899" y="1243614"/>
            <a:ext cx="18288000" cy="772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65"/>
              </a:lnSpc>
            </a:pPr>
            <a:r>
              <a:rPr lang="en-US" sz="4819" b="true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1. Admin Features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-385861" y="1987154"/>
            <a:ext cx="18793925" cy="5729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80472" indent="-390236" lvl="1">
              <a:lnSpc>
                <a:spcPts val="4699"/>
              </a:lnSpc>
              <a:buFont typeface="Arial"/>
              <a:buChar char="•"/>
            </a:pPr>
            <a:r>
              <a:rPr lang="en-US" b="true" sz="3614">
                <a:solidFill>
                  <a:srgbClr val="000000"/>
                </a:solidFill>
                <a:latin typeface="Cabin Bold"/>
                <a:ea typeface="Cabin Bold"/>
                <a:cs typeface="Cabin Bold"/>
                <a:sym typeface="Cabin Bold"/>
              </a:rPr>
              <a:t>Manage Categories:</a:t>
            </a:r>
            <a:r>
              <a:rPr lang="en-US" sz="3614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 Add, edit, and delete product categories for better product organization.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4354" r="-1468" b="-560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9730" y="3036101"/>
            <a:ext cx="18348334" cy="7250899"/>
            <a:chOff x="0" y="0"/>
            <a:chExt cx="6693522" cy="264514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693522" cy="2645147"/>
            </a:xfrm>
            <a:custGeom>
              <a:avLst/>
              <a:gdLst/>
              <a:ahLst/>
              <a:cxnLst/>
              <a:rect r="r" b="b" t="t" l="l"/>
              <a:pathLst>
                <a:path h="2645147" w="6693522">
                  <a:moveTo>
                    <a:pt x="0" y="0"/>
                  </a:moveTo>
                  <a:lnTo>
                    <a:pt x="6693522" y="0"/>
                  </a:lnTo>
                  <a:lnTo>
                    <a:pt x="6693522" y="2645147"/>
                  </a:lnTo>
                  <a:lnTo>
                    <a:pt x="0" y="2645147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548629" y="207284"/>
            <a:ext cx="16924944" cy="2828817"/>
            <a:chOff x="0" y="0"/>
            <a:chExt cx="6174265" cy="103196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174265" cy="1031960"/>
            </a:xfrm>
            <a:custGeom>
              <a:avLst/>
              <a:gdLst/>
              <a:ahLst/>
              <a:cxnLst/>
              <a:rect r="r" b="b" t="t" l="l"/>
              <a:pathLst>
                <a:path h="1031960" w="6174265">
                  <a:moveTo>
                    <a:pt x="0" y="0"/>
                  </a:moveTo>
                  <a:lnTo>
                    <a:pt x="6174265" y="0"/>
                  </a:lnTo>
                  <a:lnTo>
                    <a:pt x="6174265" y="1031960"/>
                  </a:lnTo>
                  <a:lnTo>
                    <a:pt x="0" y="103196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7" id="7"/>
          <p:cNvSpPr/>
          <p:nvPr/>
        </p:nvSpPr>
        <p:spPr>
          <a:xfrm flipH="false" flipV="false" rot="5313865">
            <a:off x="-2453647" y="7351018"/>
            <a:ext cx="5533751" cy="1961966"/>
          </a:xfrm>
          <a:custGeom>
            <a:avLst/>
            <a:gdLst/>
            <a:ahLst/>
            <a:cxnLst/>
            <a:rect r="r" b="b" t="t" l="l"/>
            <a:pathLst>
              <a:path h="1961966" w="5533751">
                <a:moveTo>
                  <a:pt x="0" y="0"/>
                </a:moveTo>
                <a:lnTo>
                  <a:pt x="5533751" y="0"/>
                </a:lnTo>
                <a:lnTo>
                  <a:pt x="5533751" y="1961967"/>
                </a:lnTo>
                <a:lnTo>
                  <a:pt x="0" y="196196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90127" y="2778359"/>
            <a:ext cx="14978546" cy="7395657"/>
          </a:xfrm>
          <a:custGeom>
            <a:avLst/>
            <a:gdLst/>
            <a:ahLst/>
            <a:cxnLst/>
            <a:rect r="r" b="b" t="t" l="l"/>
            <a:pathLst>
              <a:path h="7395657" w="14978546">
                <a:moveTo>
                  <a:pt x="0" y="0"/>
                </a:moveTo>
                <a:lnTo>
                  <a:pt x="14978546" y="0"/>
                </a:lnTo>
                <a:lnTo>
                  <a:pt x="14978546" y="7395657"/>
                </a:lnTo>
                <a:lnTo>
                  <a:pt x="0" y="739565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230458" y="102519"/>
            <a:ext cx="16279600" cy="1179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449"/>
              </a:lnSpc>
            </a:pPr>
            <a:r>
              <a:rPr lang="en-US" sz="6999" b="true">
                <a:solidFill>
                  <a:srgbClr val="003EA8"/>
                </a:solidFill>
                <a:latin typeface="DejaVu Serif Bold"/>
                <a:ea typeface="DejaVu Serif Bold"/>
                <a:cs typeface="DejaVu Serif Bold"/>
                <a:sym typeface="DejaVu Serif Bold"/>
              </a:rPr>
              <a:t>II</a:t>
            </a:r>
            <a:r>
              <a:rPr lang="en-US" b="true" sz="6999" u="sng">
                <a:solidFill>
                  <a:srgbClr val="003EA8"/>
                </a:solidFill>
                <a:latin typeface="DejaVu Serif Bold"/>
                <a:ea typeface="DejaVu Serif Bold"/>
                <a:cs typeface="DejaVu Serif Bold"/>
                <a:sym typeface="DejaVu Serif Bold"/>
              </a:rPr>
              <a:t>. Key Features of the Website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-132899" y="1243614"/>
            <a:ext cx="18288000" cy="772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65"/>
              </a:lnSpc>
            </a:pPr>
            <a:r>
              <a:rPr lang="en-US" sz="4819" b="true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1. Admin Features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0" y="1987154"/>
            <a:ext cx="18793925" cy="57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80472" indent="-390236" lvl="1">
              <a:lnSpc>
                <a:spcPts val="4699"/>
              </a:lnSpc>
              <a:buFont typeface="Arial"/>
              <a:buChar char="•"/>
            </a:pPr>
            <a:r>
              <a:rPr lang="en-US" b="true" sz="3614">
                <a:solidFill>
                  <a:srgbClr val="000000"/>
                </a:solidFill>
                <a:latin typeface="Cabin Bold"/>
                <a:ea typeface="Cabin Bold"/>
                <a:cs typeface="Cabin Bold"/>
                <a:sym typeface="Cabin Bold"/>
              </a:rPr>
              <a:t>Manage Brands: </a:t>
            </a:r>
            <a:r>
              <a:rPr lang="en-US" sz="3614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Add, edit, and delete product brands.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4354" r="-1468" b="-560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48629" y="3150919"/>
            <a:ext cx="18348334" cy="7250899"/>
            <a:chOff x="0" y="0"/>
            <a:chExt cx="6693522" cy="264514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693522" cy="2645147"/>
            </a:xfrm>
            <a:custGeom>
              <a:avLst/>
              <a:gdLst/>
              <a:ahLst/>
              <a:cxnLst/>
              <a:rect r="r" b="b" t="t" l="l"/>
              <a:pathLst>
                <a:path h="2645147" w="6693522">
                  <a:moveTo>
                    <a:pt x="0" y="0"/>
                  </a:moveTo>
                  <a:lnTo>
                    <a:pt x="6693522" y="0"/>
                  </a:lnTo>
                  <a:lnTo>
                    <a:pt x="6693522" y="2645147"/>
                  </a:lnTo>
                  <a:lnTo>
                    <a:pt x="0" y="2645147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548629" y="207284"/>
            <a:ext cx="16924944" cy="2828817"/>
            <a:chOff x="0" y="0"/>
            <a:chExt cx="6174265" cy="103196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174265" cy="1031960"/>
            </a:xfrm>
            <a:custGeom>
              <a:avLst/>
              <a:gdLst/>
              <a:ahLst/>
              <a:cxnLst/>
              <a:rect r="r" b="b" t="t" l="l"/>
              <a:pathLst>
                <a:path h="1031960" w="6174265">
                  <a:moveTo>
                    <a:pt x="0" y="0"/>
                  </a:moveTo>
                  <a:lnTo>
                    <a:pt x="6174265" y="0"/>
                  </a:lnTo>
                  <a:lnTo>
                    <a:pt x="6174265" y="1031960"/>
                  </a:lnTo>
                  <a:lnTo>
                    <a:pt x="0" y="103196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7" id="7"/>
          <p:cNvSpPr/>
          <p:nvPr/>
        </p:nvSpPr>
        <p:spPr>
          <a:xfrm flipH="false" flipV="false" rot="5313865">
            <a:off x="-2453647" y="7351018"/>
            <a:ext cx="5533751" cy="1961966"/>
          </a:xfrm>
          <a:custGeom>
            <a:avLst/>
            <a:gdLst/>
            <a:ahLst/>
            <a:cxnLst/>
            <a:rect r="r" b="b" t="t" l="l"/>
            <a:pathLst>
              <a:path h="1961966" w="5533751">
                <a:moveTo>
                  <a:pt x="0" y="0"/>
                </a:moveTo>
                <a:lnTo>
                  <a:pt x="5533751" y="0"/>
                </a:lnTo>
                <a:lnTo>
                  <a:pt x="5533751" y="1961967"/>
                </a:lnTo>
                <a:lnTo>
                  <a:pt x="0" y="196196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6793505" y="3742304"/>
            <a:ext cx="441616" cy="633141"/>
          </a:xfrm>
          <a:custGeom>
            <a:avLst/>
            <a:gdLst/>
            <a:ahLst/>
            <a:cxnLst/>
            <a:rect r="r" b="b" t="t" l="l"/>
            <a:pathLst>
              <a:path h="633141" w="441616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746528" y="2848247"/>
            <a:ext cx="15076721" cy="7293364"/>
          </a:xfrm>
          <a:custGeom>
            <a:avLst/>
            <a:gdLst/>
            <a:ahLst/>
            <a:cxnLst/>
            <a:rect r="r" b="b" t="t" l="l"/>
            <a:pathLst>
              <a:path h="7293364" w="15076721">
                <a:moveTo>
                  <a:pt x="0" y="0"/>
                </a:moveTo>
                <a:lnTo>
                  <a:pt x="15076722" y="0"/>
                </a:lnTo>
                <a:lnTo>
                  <a:pt x="15076722" y="7293364"/>
                </a:lnTo>
                <a:lnTo>
                  <a:pt x="0" y="729336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230458" y="102519"/>
            <a:ext cx="16279600" cy="1179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449"/>
              </a:lnSpc>
            </a:pPr>
            <a:r>
              <a:rPr lang="en-US" sz="6999" b="true">
                <a:solidFill>
                  <a:srgbClr val="003EA8"/>
                </a:solidFill>
                <a:latin typeface="DejaVu Serif Bold"/>
                <a:ea typeface="DejaVu Serif Bold"/>
                <a:cs typeface="DejaVu Serif Bold"/>
                <a:sym typeface="DejaVu Serif Bold"/>
              </a:rPr>
              <a:t>II</a:t>
            </a:r>
            <a:r>
              <a:rPr lang="en-US" b="true" sz="6999" u="sng">
                <a:solidFill>
                  <a:srgbClr val="003EA8"/>
                </a:solidFill>
                <a:latin typeface="DejaVu Serif Bold"/>
                <a:ea typeface="DejaVu Serif Bold"/>
                <a:cs typeface="DejaVu Serif Bold"/>
                <a:sym typeface="DejaVu Serif Bold"/>
              </a:rPr>
              <a:t>. Key Features of the Website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-132899" y="1243614"/>
            <a:ext cx="18288000" cy="772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65"/>
              </a:lnSpc>
            </a:pPr>
            <a:r>
              <a:rPr lang="en-US" sz="4819" b="true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1. Admin Features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-385861" y="1987154"/>
            <a:ext cx="18793925" cy="1163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80472" indent="-390236" lvl="1">
              <a:lnSpc>
                <a:spcPts val="4699"/>
              </a:lnSpc>
              <a:buFont typeface="Arial"/>
              <a:buChar char="•"/>
            </a:pPr>
            <a:r>
              <a:rPr lang="en-US" b="true" sz="3614">
                <a:solidFill>
                  <a:srgbClr val="000000"/>
                </a:solidFill>
                <a:latin typeface="Cabin Bold"/>
                <a:ea typeface="Cabin Bold"/>
                <a:cs typeface="Cabin Bold"/>
                <a:sym typeface="Cabin Bold"/>
              </a:rPr>
              <a:t>Manage Blog Posts: </a:t>
            </a:r>
            <a:r>
              <a:rPr lang="en-US" sz="3614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Create, edit, and delete blog posts or news articles to keep customers informed.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4354" r="-1468" b="-560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48629" y="3150919"/>
            <a:ext cx="18348334" cy="7250899"/>
            <a:chOff x="0" y="0"/>
            <a:chExt cx="6693522" cy="264514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693522" cy="2645147"/>
            </a:xfrm>
            <a:custGeom>
              <a:avLst/>
              <a:gdLst/>
              <a:ahLst/>
              <a:cxnLst/>
              <a:rect r="r" b="b" t="t" l="l"/>
              <a:pathLst>
                <a:path h="2645147" w="6693522">
                  <a:moveTo>
                    <a:pt x="0" y="0"/>
                  </a:moveTo>
                  <a:lnTo>
                    <a:pt x="6693522" y="0"/>
                  </a:lnTo>
                  <a:lnTo>
                    <a:pt x="6693522" y="2645147"/>
                  </a:lnTo>
                  <a:lnTo>
                    <a:pt x="0" y="2645147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548629" y="207284"/>
            <a:ext cx="16924944" cy="2828817"/>
            <a:chOff x="0" y="0"/>
            <a:chExt cx="6174265" cy="103196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174265" cy="1031960"/>
            </a:xfrm>
            <a:custGeom>
              <a:avLst/>
              <a:gdLst/>
              <a:ahLst/>
              <a:cxnLst/>
              <a:rect r="r" b="b" t="t" l="l"/>
              <a:pathLst>
                <a:path h="1031960" w="6174265">
                  <a:moveTo>
                    <a:pt x="0" y="0"/>
                  </a:moveTo>
                  <a:lnTo>
                    <a:pt x="6174265" y="0"/>
                  </a:lnTo>
                  <a:lnTo>
                    <a:pt x="6174265" y="1031960"/>
                  </a:lnTo>
                  <a:lnTo>
                    <a:pt x="0" y="103196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7" id="7"/>
          <p:cNvSpPr/>
          <p:nvPr/>
        </p:nvSpPr>
        <p:spPr>
          <a:xfrm flipH="false" flipV="false" rot="5313865">
            <a:off x="-2453647" y="7351018"/>
            <a:ext cx="5533751" cy="1961966"/>
          </a:xfrm>
          <a:custGeom>
            <a:avLst/>
            <a:gdLst/>
            <a:ahLst/>
            <a:cxnLst/>
            <a:rect r="r" b="b" t="t" l="l"/>
            <a:pathLst>
              <a:path h="1961966" w="5533751">
                <a:moveTo>
                  <a:pt x="0" y="0"/>
                </a:moveTo>
                <a:lnTo>
                  <a:pt x="5533751" y="0"/>
                </a:lnTo>
                <a:lnTo>
                  <a:pt x="5533751" y="1961967"/>
                </a:lnTo>
                <a:lnTo>
                  <a:pt x="0" y="196196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071961" y="2797966"/>
            <a:ext cx="15401612" cy="7489034"/>
          </a:xfrm>
          <a:custGeom>
            <a:avLst/>
            <a:gdLst/>
            <a:ahLst/>
            <a:cxnLst/>
            <a:rect r="r" b="b" t="t" l="l"/>
            <a:pathLst>
              <a:path h="7489034" w="15401612">
                <a:moveTo>
                  <a:pt x="0" y="0"/>
                </a:moveTo>
                <a:lnTo>
                  <a:pt x="15401612" y="0"/>
                </a:lnTo>
                <a:lnTo>
                  <a:pt x="15401612" y="7489034"/>
                </a:lnTo>
                <a:lnTo>
                  <a:pt x="0" y="748903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230458" y="102519"/>
            <a:ext cx="16279600" cy="1179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449"/>
              </a:lnSpc>
            </a:pPr>
            <a:r>
              <a:rPr lang="en-US" sz="6999" b="true">
                <a:solidFill>
                  <a:srgbClr val="003EA8"/>
                </a:solidFill>
                <a:latin typeface="DejaVu Serif Bold"/>
                <a:ea typeface="DejaVu Serif Bold"/>
                <a:cs typeface="DejaVu Serif Bold"/>
                <a:sym typeface="DejaVu Serif Bold"/>
              </a:rPr>
              <a:t>II</a:t>
            </a:r>
            <a:r>
              <a:rPr lang="en-US" b="true" sz="6999" u="sng">
                <a:solidFill>
                  <a:srgbClr val="003EA8"/>
                </a:solidFill>
                <a:latin typeface="DejaVu Serif Bold"/>
                <a:ea typeface="DejaVu Serif Bold"/>
                <a:cs typeface="DejaVu Serif Bold"/>
                <a:sym typeface="DejaVu Serif Bold"/>
              </a:rPr>
              <a:t>. Key Features of the Website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-132899" y="1243614"/>
            <a:ext cx="18288000" cy="772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65"/>
              </a:lnSpc>
            </a:pPr>
            <a:r>
              <a:rPr lang="en-US" sz="4819" b="true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1. Admin Features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-385861" y="1987154"/>
            <a:ext cx="18793925" cy="57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80472" indent="-390236" lvl="1">
              <a:lnSpc>
                <a:spcPts val="4699"/>
              </a:lnSpc>
              <a:buFont typeface="Arial"/>
              <a:buChar char="•"/>
            </a:pPr>
            <a:r>
              <a:rPr lang="en-US" b="true" sz="3614">
                <a:solidFill>
                  <a:srgbClr val="000000"/>
                </a:solidFill>
                <a:latin typeface="Cabin Bold"/>
                <a:ea typeface="Cabin Bold"/>
                <a:cs typeface="Cabin Bold"/>
                <a:sym typeface="Cabin Bold"/>
              </a:rPr>
              <a:t>Manage Customers: </a:t>
            </a:r>
            <a:r>
              <a:rPr lang="en-US" sz="3614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View and manage customer accounts and their activity.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DAGIH0DFOtc</dc:identifier>
  <dcterms:modified xsi:type="dcterms:W3CDTF">2011-08-01T06:04:30Z</dcterms:modified>
  <cp:revision>1</cp:revision>
  <dc:title>ĐỒ ÁN CƠ SỞ 1: XÂY DỰNG ỨNG DỤNG NGÂN HÀNG</dc:title>
</cp:coreProperties>
</file>